
<file path=[Content_Types].xml><?xml version="1.0" encoding="utf-8"?>
<Types xmlns="http://schemas.openxmlformats.org/package/2006/content-types">
  <Default Extension="gif" ContentType="image/gif"/>
  <Default Extension="iix" ContentType="image/png"/>
  <Default Extension="jpeg" ContentType="image/jpeg"/>
  <Default Extension="jpg" ContentType="image/jpeg"/>
  <Default Extension="jpg_large"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7" r:id="rId3"/>
    <p:sldId id="313" r:id="rId4"/>
    <p:sldId id="312" r:id="rId5"/>
    <p:sldId id="310" r:id="rId6"/>
    <p:sldId id="322" r:id="rId7"/>
    <p:sldId id="305" r:id="rId8"/>
    <p:sldId id="306" r:id="rId9"/>
    <p:sldId id="309" r:id="rId10"/>
    <p:sldId id="270" r:id="rId11"/>
    <p:sldId id="308" r:id="rId12"/>
    <p:sldId id="269" r:id="rId13"/>
    <p:sldId id="266" r:id="rId14"/>
    <p:sldId id="261" r:id="rId15"/>
    <p:sldId id="264" r:id="rId16"/>
    <p:sldId id="263" r:id="rId17"/>
    <p:sldId id="257" r:id="rId18"/>
    <p:sldId id="258" r:id="rId19"/>
    <p:sldId id="271" r:id="rId20"/>
    <p:sldId id="272" r:id="rId21"/>
    <p:sldId id="260" r:id="rId22"/>
    <p:sldId id="273" r:id="rId23"/>
    <p:sldId id="274" r:id="rId24"/>
    <p:sldId id="275" r:id="rId25"/>
    <p:sldId id="276" r:id="rId26"/>
    <p:sldId id="277" r:id="rId27"/>
    <p:sldId id="259" r:id="rId28"/>
    <p:sldId id="318" r:id="rId29"/>
    <p:sldId id="279" r:id="rId30"/>
    <p:sldId id="278" r:id="rId31"/>
    <p:sldId id="316" r:id="rId32"/>
    <p:sldId id="281" r:id="rId33"/>
    <p:sldId id="293" r:id="rId34"/>
    <p:sldId id="319" r:id="rId35"/>
    <p:sldId id="320" r:id="rId36"/>
    <p:sldId id="282" r:id="rId37"/>
    <p:sldId id="285" r:id="rId38"/>
    <p:sldId id="288" r:id="rId39"/>
    <p:sldId id="287" r:id="rId40"/>
    <p:sldId id="289" r:id="rId41"/>
    <p:sldId id="284" r:id="rId42"/>
    <p:sldId id="290" r:id="rId43"/>
    <p:sldId id="291" r:id="rId44"/>
    <p:sldId id="292" r:id="rId45"/>
    <p:sldId id="286" r:id="rId46"/>
    <p:sldId id="321" r:id="rId47"/>
    <p:sldId id="323" r:id="rId48"/>
    <p:sldId id="324" r:id="rId49"/>
    <p:sldId id="326" r:id="rId50"/>
    <p:sldId id="327" r:id="rId51"/>
    <p:sldId id="330" r:id="rId52"/>
    <p:sldId id="331" r:id="rId53"/>
    <p:sldId id="332" r:id="rId54"/>
    <p:sldId id="283" r:id="rId55"/>
    <p:sldId id="294" r:id="rId56"/>
    <p:sldId id="295" r:id="rId57"/>
    <p:sldId id="296" r:id="rId58"/>
    <p:sldId id="297" r:id="rId59"/>
    <p:sldId id="298" r:id="rId60"/>
    <p:sldId id="299" r:id="rId61"/>
    <p:sldId id="300" r:id="rId62"/>
    <p:sldId id="301" r:id="rId63"/>
    <p:sldId id="302" r:id="rId64"/>
    <p:sldId id="303" r:id="rId65"/>
    <p:sldId id="304" r:id="rId66"/>
    <p:sldId id="325" r:id="rId67"/>
    <p:sldId id="315" r:id="rId68"/>
    <p:sldId id="314" r:id="rId69"/>
    <p:sldId id="267" r:id="rId70"/>
    <p:sldId id="33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A0F"/>
    <a:srgbClr val="08090D"/>
    <a:srgbClr val="090F12"/>
    <a:srgbClr val="0D11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36E39-1E11-F020-879D-F55BA31D99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8BEEC9C-182C-E80F-EFC0-BF75E12C3E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61BB30-E2FF-3D8F-E2CA-4C6148EB1C3A}"/>
              </a:ext>
            </a:extLst>
          </p:cNvPr>
          <p:cNvSpPr>
            <a:spLocks noGrp="1"/>
          </p:cNvSpPr>
          <p:nvPr>
            <p:ph type="dt" sz="half" idx="10"/>
          </p:nvPr>
        </p:nvSpPr>
        <p:spPr/>
        <p:txBody>
          <a:bodyPr/>
          <a:lstStyle/>
          <a:p>
            <a:fld id="{5D3AEA54-2481-4330-A21A-57CAE2EFBAFC}" type="datetimeFigureOut">
              <a:rPr lang="en-IN" smtClean="0"/>
              <a:t>16-07-2022</a:t>
            </a:fld>
            <a:endParaRPr lang="en-IN"/>
          </a:p>
        </p:txBody>
      </p:sp>
      <p:sp>
        <p:nvSpPr>
          <p:cNvPr id="5" name="Footer Placeholder 4">
            <a:extLst>
              <a:ext uri="{FF2B5EF4-FFF2-40B4-BE49-F238E27FC236}">
                <a16:creationId xmlns:a16="http://schemas.microsoft.com/office/drawing/2014/main" id="{D4285212-1A15-96E8-A6E4-01C0C6F2BF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1A9D78-0025-38E0-9352-DF3F7E549DB2}"/>
              </a:ext>
            </a:extLst>
          </p:cNvPr>
          <p:cNvSpPr>
            <a:spLocks noGrp="1"/>
          </p:cNvSpPr>
          <p:nvPr>
            <p:ph type="sldNum" sz="quarter" idx="12"/>
          </p:nvPr>
        </p:nvSpPr>
        <p:spPr/>
        <p:txBody>
          <a:bodyPr/>
          <a:lstStyle/>
          <a:p>
            <a:fld id="{552AE3C1-487F-4008-A7F7-EF4D99BF79D8}" type="slidenum">
              <a:rPr lang="en-IN" smtClean="0"/>
              <a:t>‹#›</a:t>
            </a:fld>
            <a:endParaRPr lang="en-IN"/>
          </a:p>
        </p:txBody>
      </p:sp>
    </p:spTree>
    <p:extLst>
      <p:ext uri="{BB962C8B-B14F-4D97-AF65-F5344CB8AC3E}">
        <p14:creationId xmlns:p14="http://schemas.microsoft.com/office/powerpoint/2010/main" val="26589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300B0-5F35-147C-8E9B-940637D2CE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01729B-5A5E-4899-D0C3-A0092A9BC3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39FDE9-9EAD-6BFF-3AAF-DF72FAD4FAE1}"/>
              </a:ext>
            </a:extLst>
          </p:cNvPr>
          <p:cNvSpPr>
            <a:spLocks noGrp="1"/>
          </p:cNvSpPr>
          <p:nvPr>
            <p:ph type="dt" sz="half" idx="10"/>
          </p:nvPr>
        </p:nvSpPr>
        <p:spPr/>
        <p:txBody>
          <a:bodyPr/>
          <a:lstStyle/>
          <a:p>
            <a:fld id="{5D3AEA54-2481-4330-A21A-57CAE2EFBAFC}" type="datetimeFigureOut">
              <a:rPr lang="en-IN" smtClean="0"/>
              <a:t>16-07-2022</a:t>
            </a:fld>
            <a:endParaRPr lang="en-IN"/>
          </a:p>
        </p:txBody>
      </p:sp>
      <p:sp>
        <p:nvSpPr>
          <p:cNvPr id="5" name="Footer Placeholder 4">
            <a:extLst>
              <a:ext uri="{FF2B5EF4-FFF2-40B4-BE49-F238E27FC236}">
                <a16:creationId xmlns:a16="http://schemas.microsoft.com/office/drawing/2014/main" id="{E846BC2C-CD0C-A82A-96CB-AB5367108B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82C2D6-10FF-4BFB-56E9-808AA5C0E06B}"/>
              </a:ext>
            </a:extLst>
          </p:cNvPr>
          <p:cNvSpPr>
            <a:spLocks noGrp="1"/>
          </p:cNvSpPr>
          <p:nvPr>
            <p:ph type="sldNum" sz="quarter" idx="12"/>
          </p:nvPr>
        </p:nvSpPr>
        <p:spPr/>
        <p:txBody>
          <a:bodyPr/>
          <a:lstStyle/>
          <a:p>
            <a:fld id="{552AE3C1-487F-4008-A7F7-EF4D99BF79D8}" type="slidenum">
              <a:rPr lang="en-IN" smtClean="0"/>
              <a:t>‹#›</a:t>
            </a:fld>
            <a:endParaRPr lang="en-IN"/>
          </a:p>
        </p:txBody>
      </p:sp>
    </p:spTree>
    <p:extLst>
      <p:ext uri="{BB962C8B-B14F-4D97-AF65-F5344CB8AC3E}">
        <p14:creationId xmlns:p14="http://schemas.microsoft.com/office/powerpoint/2010/main" val="574576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10BD9A-5258-B5E4-269E-C175DD8C01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59B91-1379-0CF8-9D88-546F85566D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540B2B-4F19-F71A-D4F7-95D9325EF25F}"/>
              </a:ext>
            </a:extLst>
          </p:cNvPr>
          <p:cNvSpPr>
            <a:spLocks noGrp="1"/>
          </p:cNvSpPr>
          <p:nvPr>
            <p:ph type="dt" sz="half" idx="10"/>
          </p:nvPr>
        </p:nvSpPr>
        <p:spPr/>
        <p:txBody>
          <a:bodyPr/>
          <a:lstStyle/>
          <a:p>
            <a:fld id="{5D3AEA54-2481-4330-A21A-57CAE2EFBAFC}" type="datetimeFigureOut">
              <a:rPr lang="en-IN" smtClean="0"/>
              <a:t>16-07-2022</a:t>
            </a:fld>
            <a:endParaRPr lang="en-IN"/>
          </a:p>
        </p:txBody>
      </p:sp>
      <p:sp>
        <p:nvSpPr>
          <p:cNvPr id="5" name="Footer Placeholder 4">
            <a:extLst>
              <a:ext uri="{FF2B5EF4-FFF2-40B4-BE49-F238E27FC236}">
                <a16:creationId xmlns:a16="http://schemas.microsoft.com/office/drawing/2014/main" id="{01C22EAF-3329-C8D5-11F4-19366E4C72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F820AA-D82F-0C45-A80F-E01583BB4BB7}"/>
              </a:ext>
            </a:extLst>
          </p:cNvPr>
          <p:cNvSpPr>
            <a:spLocks noGrp="1"/>
          </p:cNvSpPr>
          <p:nvPr>
            <p:ph type="sldNum" sz="quarter" idx="12"/>
          </p:nvPr>
        </p:nvSpPr>
        <p:spPr/>
        <p:txBody>
          <a:bodyPr/>
          <a:lstStyle/>
          <a:p>
            <a:fld id="{552AE3C1-487F-4008-A7F7-EF4D99BF79D8}" type="slidenum">
              <a:rPr lang="en-IN" smtClean="0"/>
              <a:t>‹#›</a:t>
            </a:fld>
            <a:endParaRPr lang="en-IN"/>
          </a:p>
        </p:txBody>
      </p:sp>
    </p:spTree>
    <p:extLst>
      <p:ext uri="{BB962C8B-B14F-4D97-AF65-F5344CB8AC3E}">
        <p14:creationId xmlns:p14="http://schemas.microsoft.com/office/powerpoint/2010/main" val="2018537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00C9E-51CA-A6F6-8649-1DF6A3028A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AA70FF-7B76-2845-2027-6F1EF047C1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68A58F-596B-0796-7885-1A7FAC4954A9}"/>
              </a:ext>
            </a:extLst>
          </p:cNvPr>
          <p:cNvSpPr>
            <a:spLocks noGrp="1"/>
          </p:cNvSpPr>
          <p:nvPr>
            <p:ph type="dt" sz="half" idx="10"/>
          </p:nvPr>
        </p:nvSpPr>
        <p:spPr/>
        <p:txBody>
          <a:bodyPr/>
          <a:lstStyle/>
          <a:p>
            <a:fld id="{5D3AEA54-2481-4330-A21A-57CAE2EFBAFC}" type="datetimeFigureOut">
              <a:rPr lang="en-IN" smtClean="0"/>
              <a:t>16-07-2022</a:t>
            </a:fld>
            <a:endParaRPr lang="en-IN"/>
          </a:p>
        </p:txBody>
      </p:sp>
      <p:sp>
        <p:nvSpPr>
          <p:cNvPr id="5" name="Footer Placeholder 4">
            <a:extLst>
              <a:ext uri="{FF2B5EF4-FFF2-40B4-BE49-F238E27FC236}">
                <a16:creationId xmlns:a16="http://schemas.microsoft.com/office/drawing/2014/main" id="{96232875-9BFB-CD23-0C96-4E420ABCBB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5C4183-AE4D-A062-9219-F6DAA91922B6}"/>
              </a:ext>
            </a:extLst>
          </p:cNvPr>
          <p:cNvSpPr>
            <a:spLocks noGrp="1"/>
          </p:cNvSpPr>
          <p:nvPr>
            <p:ph type="sldNum" sz="quarter" idx="12"/>
          </p:nvPr>
        </p:nvSpPr>
        <p:spPr/>
        <p:txBody>
          <a:bodyPr/>
          <a:lstStyle/>
          <a:p>
            <a:fld id="{552AE3C1-487F-4008-A7F7-EF4D99BF79D8}" type="slidenum">
              <a:rPr lang="en-IN" smtClean="0"/>
              <a:t>‹#›</a:t>
            </a:fld>
            <a:endParaRPr lang="en-IN"/>
          </a:p>
        </p:txBody>
      </p:sp>
    </p:spTree>
    <p:extLst>
      <p:ext uri="{BB962C8B-B14F-4D97-AF65-F5344CB8AC3E}">
        <p14:creationId xmlns:p14="http://schemas.microsoft.com/office/powerpoint/2010/main" val="4274217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455A-EFB4-679F-0C73-77BBC0E8AB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B1493A-26FC-C4F2-E0E6-760940E169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2D036B-A5B6-6D73-7835-E773E7FF1CE3}"/>
              </a:ext>
            </a:extLst>
          </p:cNvPr>
          <p:cNvSpPr>
            <a:spLocks noGrp="1"/>
          </p:cNvSpPr>
          <p:nvPr>
            <p:ph type="dt" sz="half" idx="10"/>
          </p:nvPr>
        </p:nvSpPr>
        <p:spPr/>
        <p:txBody>
          <a:bodyPr/>
          <a:lstStyle/>
          <a:p>
            <a:fld id="{5D3AEA54-2481-4330-A21A-57CAE2EFBAFC}" type="datetimeFigureOut">
              <a:rPr lang="en-IN" smtClean="0"/>
              <a:t>16-07-2022</a:t>
            </a:fld>
            <a:endParaRPr lang="en-IN"/>
          </a:p>
        </p:txBody>
      </p:sp>
      <p:sp>
        <p:nvSpPr>
          <p:cNvPr id="5" name="Footer Placeholder 4">
            <a:extLst>
              <a:ext uri="{FF2B5EF4-FFF2-40B4-BE49-F238E27FC236}">
                <a16:creationId xmlns:a16="http://schemas.microsoft.com/office/drawing/2014/main" id="{37799ECF-9DDE-8BB3-5899-692C7D7A75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644585-AC92-F5C2-4711-61AD6AEDA147}"/>
              </a:ext>
            </a:extLst>
          </p:cNvPr>
          <p:cNvSpPr>
            <a:spLocks noGrp="1"/>
          </p:cNvSpPr>
          <p:nvPr>
            <p:ph type="sldNum" sz="quarter" idx="12"/>
          </p:nvPr>
        </p:nvSpPr>
        <p:spPr/>
        <p:txBody>
          <a:bodyPr/>
          <a:lstStyle/>
          <a:p>
            <a:fld id="{552AE3C1-487F-4008-A7F7-EF4D99BF79D8}" type="slidenum">
              <a:rPr lang="en-IN" smtClean="0"/>
              <a:t>‹#›</a:t>
            </a:fld>
            <a:endParaRPr lang="en-IN"/>
          </a:p>
        </p:txBody>
      </p:sp>
    </p:spTree>
    <p:extLst>
      <p:ext uri="{BB962C8B-B14F-4D97-AF65-F5344CB8AC3E}">
        <p14:creationId xmlns:p14="http://schemas.microsoft.com/office/powerpoint/2010/main" val="3236661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6E3E-CF5E-BD7B-7CF5-61F3A5B89A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CB2778-F527-31BD-04FE-724E1FEF10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C73C0B4-DA88-D472-FA10-F35542FC2F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E94DBA-94AD-368D-389A-F8F5FFCA243D}"/>
              </a:ext>
            </a:extLst>
          </p:cNvPr>
          <p:cNvSpPr>
            <a:spLocks noGrp="1"/>
          </p:cNvSpPr>
          <p:nvPr>
            <p:ph type="dt" sz="half" idx="10"/>
          </p:nvPr>
        </p:nvSpPr>
        <p:spPr/>
        <p:txBody>
          <a:bodyPr/>
          <a:lstStyle/>
          <a:p>
            <a:fld id="{5D3AEA54-2481-4330-A21A-57CAE2EFBAFC}" type="datetimeFigureOut">
              <a:rPr lang="en-IN" smtClean="0"/>
              <a:t>16-07-2022</a:t>
            </a:fld>
            <a:endParaRPr lang="en-IN"/>
          </a:p>
        </p:txBody>
      </p:sp>
      <p:sp>
        <p:nvSpPr>
          <p:cNvPr id="6" name="Footer Placeholder 5">
            <a:extLst>
              <a:ext uri="{FF2B5EF4-FFF2-40B4-BE49-F238E27FC236}">
                <a16:creationId xmlns:a16="http://schemas.microsoft.com/office/drawing/2014/main" id="{CA3AFE76-3E74-457B-8F77-FF8FC7DBDA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CCA06E-8D88-8896-F9D8-7FB77996A5A9}"/>
              </a:ext>
            </a:extLst>
          </p:cNvPr>
          <p:cNvSpPr>
            <a:spLocks noGrp="1"/>
          </p:cNvSpPr>
          <p:nvPr>
            <p:ph type="sldNum" sz="quarter" idx="12"/>
          </p:nvPr>
        </p:nvSpPr>
        <p:spPr/>
        <p:txBody>
          <a:bodyPr/>
          <a:lstStyle/>
          <a:p>
            <a:fld id="{552AE3C1-487F-4008-A7F7-EF4D99BF79D8}" type="slidenum">
              <a:rPr lang="en-IN" smtClean="0"/>
              <a:t>‹#›</a:t>
            </a:fld>
            <a:endParaRPr lang="en-IN"/>
          </a:p>
        </p:txBody>
      </p:sp>
    </p:spTree>
    <p:extLst>
      <p:ext uri="{BB962C8B-B14F-4D97-AF65-F5344CB8AC3E}">
        <p14:creationId xmlns:p14="http://schemas.microsoft.com/office/powerpoint/2010/main" val="62205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F123-CB65-6687-6C68-E5A6989429D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F9D3F0-CDB9-1118-911A-CA1BD97D9D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2D002-999C-A73E-BE7E-B501A764FD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BCF3BB-12E4-8532-2FF4-DEC1D7AEE4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807CE9-C839-3201-E186-080B64321C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CA7BE46-70BB-D2E2-6914-26C576A3BD43}"/>
              </a:ext>
            </a:extLst>
          </p:cNvPr>
          <p:cNvSpPr>
            <a:spLocks noGrp="1"/>
          </p:cNvSpPr>
          <p:nvPr>
            <p:ph type="dt" sz="half" idx="10"/>
          </p:nvPr>
        </p:nvSpPr>
        <p:spPr/>
        <p:txBody>
          <a:bodyPr/>
          <a:lstStyle/>
          <a:p>
            <a:fld id="{5D3AEA54-2481-4330-A21A-57CAE2EFBAFC}" type="datetimeFigureOut">
              <a:rPr lang="en-IN" smtClean="0"/>
              <a:t>16-07-2022</a:t>
            </a:fld>
            <a:endParaRPr lang="en-IN"/>
          </a:p>
        </p:txBody>
      </p:sp>
      <p:sp>
        <p:nvSpPr>
          <p:cNvPr id="8" name="Footer Placeholder 7">
            <a:extLst>
              <a:ext uri="{FF2B5EF4-FFF2-40B4-BE49-F238E27FC236}">
                <a16:creationId xmlns:a16="http://schemas.microsoft.com/office/drawing/2014/main" id="{8907860C-4A17-B9A3-CCC3-CEA63915E90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68FF7D8-8A2E-6A34-C4A9-222D201182DD}"/>
              </a:ext>
            </a:extLst>
          </p:cNvPr>
          <p:cNvSpPr>
            <a:spLocks noGrp="1"/>
          </p:cNvSpPr>
          <p:nvPr>
            <p:ph type="sldNum" sz="quarter" idx="12"/>
          </p:nvPr>
        </p:nvSpPr>
        <p:spPr/>
        <p:txBody>
          <a:bodyPr/>
          <a:lstStyle/>
          <a:p>
            <a:fld id="{552AE3C1-487F-4008-A7F7-EF4D99BF79D8}" type="slidenum">
              <a:rPr lang="en-IN" smtClean="0"/>
              <a:t>‹#›</a:t>
            </a:fld>
            <a:endParaRPr lang="en-IN"/>
          </a:p>
        </p:txBody>
      </p:sp>
    </p:spTree>
    <p:extLst>
      <p:ext uri="{BB962C8B-B14F-4D97-AF65-F5344CB8AC3E}">
        <p14:creationId xmlns:p14="http://schemas.microsoft.com/office/powerpoint/2010/main" val="1026686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1F4D-5CF7-93C9-44E7-1C5EA4E7B4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69A0E54-1663-3436-064E-61850E889A7C}"/>
              </a:ext>
            </a:extLst>
          </p:cNvPr>
          <p:cNvSpPr>
            <a:spLocks noGrp="1"/>
          </p:cNvSpPr>
          <p:nvPr>
            <p:ph type="dt" sz="half" idx="10"/>
          </p:nvPr>
        </p:nvSpPr>
        <p:spPr/>
        <p:txBody>
          <a:bodyPr/>
          <a:lstStyle/>
          <a:p>
            <a:fld id="{5D3AEA54-2481-4330-A21A-57CAE2EFBAFC}" type="datetimeFigureOut">
              <a:rPr lang="en-IN" smtClean="0"/>
              <a:t>16-07-2022</a:t>
            </a:fld>
            <a:endParaRPr lang="en-IN"/>
          </a:p>
        </p:txBody>
      </p:sp>
      <p:sp>
        <p:nvSpPr>
          <p:cNvPr id="4" name="Footer Placeholder 3">
            <a:extLst>
              <a:ext uri="{FF2B5EF4-FFF2-40B4-BE49-F238E27FC236}">
                <a16:creationId xmlns:a16="http://schemas.microsoft.com/office/drawing/2014/main" id="{F231FF83-DFEC-42E3-5E8C-53F6053CA8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EDFDDB5-88A1-783B-1638-C217B8445FF1}"/>
              </a:ext>
            </a:extLst>
          </p:cNvPr>
          <p:cNvSpPr>
            <a:spLocks noGrp="1"/>
          </p:cNvSpPr>
          <p:nvPr>
            <p:ph type="sldNum" sz="quarter" idx="12"/>
          </p:nvPr>
        </p:nvSpPr>
        <p:spPr/>
        <p:txBody>
          <a:bodyPr/>
          <a:lstStyle/>
          <a:p>
            <a:fld id="{552AE3C1-487F-4008-A7F7-EF4D99BF79D8}" type="slidenum">
              <a:rPr lang="en-IN" smtClean="0"/>
              <a:t>‹#›</a:t>
            </a:fld>
            <a:endParaRPr lang="en-IN"/>
          </a:p>
        </p:txBody>
      </p:sp>
    </p:spTree>
    <p:extLst>
      <p:ext uri="{BB962C8B-B14F-4D97-AF65-F5344CB8AC3E}">
        <p14:creationId xmlns:p14="http://schemas.microsoft.com/office/powerpoint/2010/main" val="2710613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7ECA96-1AB3-33E0-BB4A-B074E99149AB}"/>
              </a:ext>
            </a:extLst>
          </p:cNvPr>
          <p:cNvSpPr>
            <a:spLocks noGrp="1"/>
          </p:cNvSpPr>
          <p:nvPr>
            <p:ph type="dt" sz="half" idx="10"/>
          </p:nvPr>
        </p:nvSpPr>
        <p:spPr/>
        <p:txBody>
          <a:bodyPr/>
          <a:lstStyle/>
          <a:p>
            <a:fld id="{5D3AEA54-2481-4330-A21A-57CAE2EFBAFC}" type="datetimeFigureOut">
              <a:rPr lang="en-IN" smtClean="0"/>
              <a:t>16-07-2022</a:t>
            </a:fld>
            <a:endParaRPr lang="en-IN"/>
          </a:p>
        </p:txBody>
      </p:sp>
      <p:sp>
        <p:nvSpPr>
          <p:cNvPr id="3" name="Footer Placeholder 2">
            <a:extLst>
              <a:ext uri="{FF2B5EF4-FFF2-40B4-BE49-F238E27FC236}">
                <a16:creationId xmlns:a16="http://schemas.microsoft.com/office/drawing/2014/main" id="{B0FAE2D9-ED87-8B4F-CF59-C23E99CA8F7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B6A030A-FE33-B9E2-97DB-430CC16009AD}"/>
              </a:ext>
            </a:extLst>
          </p:cNvPr>
          <p:cNvSpPr>
            <a:spLocks noGrp="1"/>
          </p:cNvSpPr>
          <p:nvPr>
            <p:ph type="sldNum" sz="quarter" idx="12"/>
          </p:nvPr>
        </p:nvSpPr>
        <p:spPr/>
        <p:txBody>
          <a:bodyPr/>
          <a:lstStyle/>
          <a:p>
            <a:fld id="{552AE3C1-487F-4008-A7F7-EF4D99BF79D8}" type="slidenum">
              <a:rPr lang="en-IN" smtClean="0"/>
              <a:t>‹#›</a:t>
            </a:fld>
            <a:endParaRPr lang="en-IN"/>
          </a:p>
        </p:txBody>
      </p:sp>
    </p:spTree>
    <p:extLst>
      <p:ext uri="{BB962C8B-B14F-4D97-AF65-F5344CB8AC3E}">
        <p14:creationId xmlns:p14="http://schemas.microsoft.com/office/powerpoint/2010/main" val="1971299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C35F-C377-3E03-C946-B4726E603C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ACCFD5D-977E-1DDD-0899-F46094D1A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B4CC73E-75F7-195E-430D-13D5FE083F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89B671-C023-FA7E-B03A-6AC86789A757}"/>
              </a:ext>
            </a:extLst>
          </p:cNvPr>
          <p:cNvSpPr>
            <a:spLocks noGrp="1"/>
          </p:cNvSpPr>
          <p:nvPr>
            <p:ph type="dt" sz="half" idx="10"/>
          </p:nvPr>
        </p:nvSpPr>
        <p:spPr/>
        <p:txBody>
          <a:bodyPr/>
          <a:lstStyle/>
          <a:p>
            <a:fld id="{5D3AEA54-2481-4330-A21A-57CAE2EFBAFC}" type="datetimeFigureOut">
              <a:rPr lang="en-IN" smtClean="0"/>
              <a:t>16-07-2022</a:t>
            </a:fld>
            <a:endParaRPr lang="en-IN"/>
          </a:p>
        </p:txBody>
      </p:sp>
      <p:sp>
        <p:nvSpPr>
          <p:cNvPr id="6" name="Footer Placeholder 5">
            <a:extLst>
              <a:ext uri="{FF2B5EF4-FFF2-40B4-BE49-F238E27FC236}">
                <a16:creationId xmlns:a16="http://schemas.microsoft.com/office/drawing/2014/main" id="{689F14DC-5894-77AA-A949-A44B0FDBD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B5B6A9-030D-78E9-899D-3568FD9C39B6}"/>
              </a:ext>
            </a:extLst>
          </p:cNvPr>
          <p:cNvSpPr>
            <a:spLocks noGrp="1"/>
          </p:cNvSpPr>
          <p:nvPr>
            <p:ph type="sldNum" sz="quarter" idx="12"/>
          </p:nvPr>
        </p:nvSpPr>
        <p:spPr/>
        <p:txBody>
          <a:bodyPr/>
          <a:lstStyle/>
          <a:p>
            <a:fld id="{552AE3C1-487F-4008-A7F7-EF4D99BF79D8}" type="slidenum">
              <a:rPr lang="en-IN" smtClean="0"/>
              <a:t>‹#›</a:t>
            </a:fld>
            <a:endParaRPr lang="en-IN"/>
          </a:p>
        </p:txBody>
      </p:sp>
    </p:spTree>
    <p:extLst>
      <p:ext uri="{BB962C8B-B14F-4D97-AF65-F5344CB8AC3E}">
        <p14:creationId xmlns:p14="http://schemas.microsoft.com/office/powerpoint/2010/main" val="847620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C5377-0F27-D3FF-3F67-F75DD7E5D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590394-505B-F7F8-30A4-89675083B7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E91F157-2BDE-C96B-84F7-360720F49A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BC7474-CEDF-9ADF-331A-295AF664F4A0}"/>
              </a:ext>
            </a:extLst>
          </p:cNvPr>
          <p:cNvSpPr>
            <a:spLocks noGrp="1"/>
          </p:cNvSpPr>
          <p:nvPr>
            <p:ph type="dt" sz="half" idx="10"/>
          </p:nvPr>
        </p:nvSpPr>
        <p:spPr/>
        <p:txBody>
          <a:bodyPr/>
          <a:lstStyle/>
          <a:p>
            <a:fld id="{5D3AEA54-2481-4330-A21A-57CAE2EFBAFC}" type="datetimeFigureOut">
              <a:rPr lang="en-IN" smtClean="0"/>
              <a:t>16-07-2022</a:t>
            </a:fld>
            <a:endParaRPr lang="en-IN"/>
          </a:p>
        </p:txBody>
      </p:sp>
      <p:sp>
        <p:nvSpPr>
          <p:cNvPr id="6" name="Footer Placeholder 5">
            <a:extLst>
              <a:ext uri="{FF2B5EF4-FFF2-40B4-BE49-F238E27FC236}">
                <a16:creationId xmlns:a16="http://schemas.microsoft.com/office/drawing/2014/main" id="{A9378429-2496-E863-5CF5-85096E9E82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02CEDD-E678-AAC5-12C4-F3A4420534B8}"/>
              </a:ext>
            </a:extLst>
          </p:cNvPr>
          <p:cNvSpPr>
            <a:spLocks noGrp="1"/>
          </p:cNvSpPr>
          <p:nvPr>
            <p:ph type="sldNum" sz="quarter" idx="12"/>
          </p:nvPr>
        </p:nvSpPr>
        <p:spPr/>
        <p:txBody>
          <a:bodyPr/>
          <a:lstStyle/>
          <a:p>
            <a:fld id="{552AE3C1-487F-4008-A7F7-EF4D99BF79D8}" type="slidenum">
              <a:rPr lang="en-IN" smtClean="0"/>
              <a:t>‹#›</a:t>
            </a:fld>
            <a:endParaRPr lang="en-IN"/>
          </a:p>
        </p:txBody>
      </p:sp>
    </p:spTree>
    <p:extLst>
      <p:ext uri="{BB962C8B-B14F-4D97-AF65-F5344CB8AC3E}">
        <p14:creationId xmlns:p14="http://schemas.microsoft.com/office/powerpoint/2010/main" val="3660573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DD8749-EF27-07D1-42BB-7D28379777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D7065E-1D44-8345-C153-E7BA3987CA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4A6C3E-0CA4-4FA1-E40F-1221D15571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AEA54-2481-4330-A21A-57CAE2EFBAFC}" type="datetimeFigureOut">
              <a:rPr lang="en-IN" smtClean="0"/>
              <a:t>16-07-2022</a:t>
            </a:fld>
            <a:endParaRPr lang="en-IN"/>
          </a:p>
        </p:txBody>
      </p:sp>
      <p:sp>
        <p:nvSpPr>
          <p:cNvPr id="5" name="Footer Placeholder 4">
            <a:extLst>
              <a:ext uri="{FF2B5EF4-FFF2-40B4-BE49-F238E27FC236}">
                <a16:creationId xmlns:a16="http://schemas.microsoft.com/office/drawing/2014/main" id="{51065C6B-D5D1-CF2F-BC38-915A4DE11A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7438DE8-ED79-3567-43E3-B2718D13B9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AE3C1-487F-4008-A7F7-EF4D99BF79D8}" type="slidenum">
              <a:rPr lang="en-IN" smtClean="0"/>
              <a:t>‹#›</a:t>
            </a:fld>
            <a:endParaRPr lang="en-IN"/>
          </a:p>
        </p:txBody>
      </p:sp>
    </p:spTree>
    <p:extLst>
      <p:ext uri="{BB962C8B-B14F-4D97-AF65-F5344CB8AC3E}">
        <p14:creationId xmlns:p14="http://schemas.microsoft.com/office/powerpoint/2010/main" val="653841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ebp"/><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web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webp"/><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web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irbnb/javascrip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oogle.github.io/styleguide/jsguide.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webp"/><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eveloper.mozilla.org/en-US/docs/MDN/Guidelines/Code_guidelines/JavaScrip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eveloper.servicenow.com/dev.do#!/guides/quebec/now-platform/tpb-guide/scripting_technical_best_practices"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mmunity.servicenow.com/community?id=community_article&amp;sys_id=5c384744dbf0b34414d6fb243996190f"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read.amazon.in/kp/embed?asin=B099K5N4SJ&amp;preview=newtab&amp;linkCode=kpe&amp;ref_=cm_sw_r_kb_dp_N5AMAFF950496AJFFTPS"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c/ServiceNowCommunity/search?query=best%20practices"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iix"/><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iix"/><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_large"/><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2.webp"/><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webp"/><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webp"/><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beingfluid.in/You-Dont-Know-SN-APIs/glideaggregate.html"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1.webp"/><Relationship Id="rId2" Type="http://schemas.openxmlformats.org/officeDocument/2006/relationships/hyperlink" Target="https://dev.to/josuerodriguez98/series/12235"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7.webp"/><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8090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C32A30-7C69-CFA0-C8A7-B8BBB930C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a:pattFill prst="pct5">
            <a:fgClr>
              <a:srgbClr val="08090D"/>
            </a:fgClr>
            <a:bgClr>
              <a:schemeClr val="bg1"/>
            </a:bgClr>
          </a:pattFill>
        </p:spPr>
      </p:pic>
      <p:sp>
        <p:nvSpPr>
          <p:cNvPr id="6" name="Rectangle 5">
            <a:extLst>
              <a:ext uri="{FF2B5EF4-FFF2-40B4-BE49-F238E27FC236}">
                <a16:creationId xmlns:a16="http://schemas.microsoft.com/office/drawing/2014/main" id="{FBAD4811-3C35-1EE7-22C8-261C57A5357C}"/>
              </a:ext>
            </a:extLst>
          </p:cNvPr>
          <p:cNvSpPr/>
          <p:nvPr/>
        </p:nvSpPr>
        <p:spPr>
          <a:xfrm>
            <a:off x="0" y="0"/>
            <a:ext cx="12192000" cy="6858000"/>
          </a:xfrm>
          <a:prstGeom prst="rect">
            <a:avLst/>
          </a:prstGeom>
          <a:solidFill>
            <a:srgbClr val="060A0F">
              <a:alpha val="7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89727BB-8950-6075-F8A0-66779724C031}"/>
              </a:ext>
            </a:extLst>
          </p:cNvPr>
          <p:cNvSpPr>
            <a:spLocks noGrp="1"/>
          </p:cNvSpPr>
          <p:nvPr>
            <p:ph type="ctrTitle"/>
          </p:nvPr>
        </p:nvSpPr>
        <p:spPr/>
        <p:txBody>
          <a:bodyPr/>
          <a:lstStyle/>
          <a:p>
            <a:r>
              <a:rPr lang="en-IN" b="1" dirty="0">
                <a:solidFill>
                  <a:schemeClr val="bg1"/>
                </a:solidFill>
              </a:rPr>
              <a:t>Development</a:t>
            </a:r>
            <a:br>
              <a:rPr lang="en-IN" b="1" dirty="0">
                <a:solidFill>
                  <a:schemeClr val="bg1"/>
                </a:solidFill>
              </a:rPr>
            </a:br>
            <a:r>
              <a:rPr lang="en-IN" sz="4000" b="1" dirty="0">
                <a:solidFill>
                  <a:schemeClr val="bg1"/>
                </a:solidFill>
              </a:rPr>
              <a:t>Best Practices</a:t>
            </a:r>
            <a:endParaRPr lang="en-IN" b="1" dirty="0">
              <a:solidFill>
                <a:schemeClr val="bg1"/>
              </a:solidFill>
            </a:endParaRPr>
          </a:p>
        </p:txBody>
      </p:sp>
      <p:sp>
        <p:nvSpPr>
          <p:cNvPr id="3" name="Subtitle 2">
            <a:extLst>
              <a:ext uri="{FF2B5EF4-FFF2-40B4-BE49-F238E27FC236}">
                <a16:creationId xmlns:a16="http://schemas.microsoft.com/office/drawing/2014/main" id="{B6943EDC-9B5E-7A08-6044-0DB03F86DE0E}"/>
              </a:ext>
            </a:extLst>
          </p:cNvPr>
          <p:cNvSpPr>
            <a:spLocks noGrp="1"/>
          </p:cNvSpPr>
          <p:nvPr>
            <p:ph type="subTitle" idx="1"/>
          </p:nvPr>
        </p:nvSpPr>
        <p:spPr/>
        <p:txBody>
          <a:bodyPr anchor="ctr">
            <a:normAutofit/>
          </a:bodyPr>
          <a:lstStyle/>
          <a:p>
            <a:r>
              <a:rPr lang="en-IN" sz="2000" dirty="0">
                <a:solidFill>
                  <a:schemeClr val="bg1"/>
                </a:solidFill>
              </a:rPr>
              <a:t>Vishal INGLE</a:t>
            </a:r>
          </a:p>
        </p:txBody>
      </p:sp>
      <p:pic>
        <p:nvPicPr>
          <p:cNvPr id="8" name="Picture 7">
            <a:extLst>
              <a:ext uri="{FF2B5EF4-FFF2-40B4-BE49-F238E27FC236}">
                <a16:creationId xmlns:a16="http://schemas.microsoft.com/office/drawing/2014/main" id="{A1C1132C-8459-43CB-50C1-126ED19C0123}"/>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486275" y="1600200"/>
            <a:ext cx="3219450" cy="470342"/>
          </a:xfrm>
          <a:prstGeom prst="rect">
            <a:avLst/>
          </a:prstGeom>
        </p:spPr>
      </p:pic>
    </p:spTree>
    <p:extLst>
      <p:ext uri="{BB962C8B-B14F-4D97-AF65-F5344CB8AC3E}">
        <p14:creationId xmlns:p14="http://schemas.microsoft.com/office/powerpoint/2010/main" val="941200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981D8E2-7F80-E11D-7146-D52BDC94B3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Tree>
    <p:extLst>
      <p:ext uri="{BB962C8B-B14F-4D97-AF65-F5344CB8AC3E}">
        <p14:creationId xmlns:p14="http://schemas.microsoft.com/office/powerpoint/2010/main" val="3068923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8090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C32A30-7C69-CFA0-C8A7-B8BBB930C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a:pattFill prst="pct5">
            <a:fgClr>
              <a:srgbClr val="08090D"/>
            </a:fgClr>
            <a:bgClr>
              <a:schemeClr val="bg1"/>
            </a:bgClr>
          </a:pattFill>
        </p:spPr>
      </p:pic>
      <p:sp>
        <p:nvSpPr>
          <p:cNvPr id="6" name="Rectangle 5">
            <a:extLst>
              <a:ext uri="{FF2B5EF4-FFF2-40B4-BE49-F238E27FC236}">
                <a16:creationId xmlns:a16="http://schemas.microsoft.com/office/drawing/2014/main" id="{FBAD4811-3C35-1EE7-22C8-261C57A5357C}"/>
              </a:ext>
            </a:extLst>
          </p:cNvPr>
          <p:cNvSpPr/>
          <p:nvPr/>
        </p:nvSpPr>
        <p:spPr>
          <a:xfrm>
            <a:off x="0" y="0"/>
            <a:ext cx="12192000" cy="6858000"/>
          </a:xfrm>
          <a:prstGeom prst="rect">
            <a:avLst/>
          </a:prstGeom>
          <a:solidFill>
            <a:srgbClr val="060A0F">
              <a:alpha val="7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CF587FF1-F4C8-6C80-51E2-552A8F196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63" y="802958"/>
            <a:ext cx="8753474" cy="5252084"/>
          </a:xfrm>
          <a:prstGeom prst="rect">
            <a:avLst/>
          </a:prstGeom>
          <a:ln>
            <a:solidFill>
              <a:schemeClr val="bg1"/>
            </a:solidFill>
          </a:ln>
        </p:spPr>
      </p:pic>
    </p:spTree>
    <p:extLst>
      <p:ext uri="{BB962C8B-B14F-4D97-AF65-F5344CB8AC3E}">
        <p14:creationId xmlns:p14="http://schemas.microsoft.com/office/powerpoint/2010/main" val="413246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2A0B-D9A6-F4F9-5FB3-72697B2EE302}"/>
              </a:ext>
            </a:extLst>
          </p:cNvPr>
          <p:cNvSpPr>
            <a:spLocks noGrp="1"/>
          </p:cNvSpPr>
          <p:nvPr>
            <p:ph type="title"/>
          </p:nvPr>
        </p:nvSpPr>
        <p:spPr/>
        <p:txBody>
          <a:bodyPr/>
          <a:lstStyle/>
          <a:p>
            <a:pPr algn="l"/>
            <a:r>
              <a:rPr lang="en-IN" b="1" i="0" dirty="0">
                <a:solidFill>
                  <a:schemeClr val="bg1"/>
                </a:solidFill>
                <a:effectLst/>
                <a:latin typeface="system-ui"/>
              </a:rPr>
              <a:t>Code is for Humans</a:t>
            </a:r>
          </a:p>
        </p:txBody>
      </p:sp>
      <p:sp>
        <p:nvSpPr>
          <p:cNvPr id="3" name="Content Placeholder 2">
            <a:extLst>
              <a:ext uri="{FF2B5EF4-FFF2-40B4-BE49-F238E27FC236}">
                <a16:creationId xmlns:a16="http://schemas.microsoft.com/office/drawing/2014/main" id="{CB6F70C2-247B-E032-C978-5B1599174A83}"/>
              </a:ext>
            </a:extLst>
          </p:cNvPr>
          <p:cNvSpPr>
            <a:spLocks noGrp="1"/>
          </p:cNvSpPr>
          <p:nvPr>
            <p:ph idx="1"/>
          </p:nvPr>
        </p:nvSpPr>
        <p:spPr>
          <a:xfrm>
            <a:off x="5937968" y="1825625"/>
            <a:ext cx="5415832" cy="4351338"/>
          </a:xfrm>
        </p:spPr>
        <p:txBody>
          <a:bodyPr>
            <a:normAutofit lnSpcReduction="10000"/>
          </a:bodyPr>
          <a:lstStyle/>
          <a:p>
            <a:r>
              <a:rPr lang="en-US" b="1" i="0" dirty="0">
                <a:solidFill>
                  <a:schemeClr val="bg1"/>
                </a:solidFill>
                <a:effectLst/>
              </a:rPr>
              <a:t>Code might be written only once, but it gets read many times.</a:t>
            </a:r>
          </a:p>
          <a:p>
            <a:r>
              <a:rPr lang="en-US" b="0" i="0" dirty="0">
                <a:solidFill>
                  <a:schemeClr val="bg1"/>
                </a:solidFill>
                <a:effectLst/>
              </a:rPr>
              <a:t>If you don’t know why your code works, you have no hope of fixing it when it breaks, other than sheer luck and guessing and magic. </a:t>
            </a:r>
          </a:p>
          <a:p>
            <a:r>
              <a:rPr lang="en-US" b="0" i="0" dirty="0">
                <a:solidFill>
                  <a:schemeClr val="bg1"/>
                </a:solidFill>
                <a:effectLst/>
              </a:rPr>
              <a:t>When people say that code is so hard to understand that it’d be faster if I just rewrote it, what they’re really saying is the code doesn’t communicate its ideas.</a:t>
            </a:r>
          </a:p>
        </p:txBody>
      </p:sp>
      <p:pic>
        <p:nvPicPr>
          <p:cNvPr id="4" name="Content Placeholder 4">
            <a:extLst>
              <a:ext uri="{FF2B5EF4-FFF2-40B4-BE49-F238E27FC236}">
                <a16:creationId xmlns:a16="http://schemas.microsoft.com/office/drawing/2014/main" id="{A24B4D35-70AA-9DF9-1C6B-7DC0D4363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5099768" cy="4351338"/>
          </a:xfrm>
          <a:prstGeom prst="rect">
            <a:avLst/>
          </a:prstGeom>
          <a:ln>
            <a:solidFill>
              <a:schemeClr val="bg1"/>
            </a:solidFill>
          </a:ln>
        </p:spPr>
      </p:pic>
      <p:pic>
        <p:nvPicPr>
          <p:cNvPr id="6" name="Picture 5">
            <a:extLst>
              <a:ext uri="{FF2B5EF4-FFF2-40B4-BE49-F238E27FC236}">
                <a16:creationId xmlns:a16="http://schemas.microsoft.com/office/drawing/2014/main" id="{59968050-0586-43AF-DD91-7A3684290154}"/>
              </a:ext>
            </a:extLst>
          </p:cNvPr>
          <p:cNvPicPr>
            <a:picLocks noChangeAspect="1"/>
          </p:cNvPicPr>
          <p:nvPr/>
        </p:nvPicPr>
        <p:blipFill>
          <a:blip r:embed="rId3"/>
          <a:stretch>
            <a:fillRect/>
          </a:stretch>
        </p:blipFill>
        <p:spPr>
          <a:xfrm>
            <a:off x="7207624" y="262192"/>
            <a:ext cx="4708517" cy="1428496"/>
          </a:xfrm>
          <a:prstGeom prst="rect">
            <a:avLst/>
          </a:prstGeom>
        </p:spPr>
      </p:pic>
    </p:spTree>
    <p:extLst>
      <p:ext uri="{BB962C8B-B14F-4D97-AF65-F5344CB8AC3E}">
        <p14:creationId xmlns:p14="http://schemas.microsoft.com/office/powerpoint/2010/main" val="3449767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0902D3-CE80-9F64-6D78-2B7733E85843}"/>
              </a:ext>
            </a:extLst>
          </p:cNvPr>
          <p:cNvPicPr>
            <a:picLocks noChangeAspect="1"/>
          </p:cNvPicPr>
          <p:nvPr/>
        </p:nvPicPr>
        <p:blipFill rotWithShape="1">
          <a:blip r:embed="rId2">
            <a:extLst>
              <a:ext uri="{28A0092B-C50C-407E-A947-70E740481C1C}">
                <a14:useLocalDpi xmlns:a14="http://schemas.microsoft.com/office/drawing/2010/main" val="0"/>
              </a:ext>
            </a:extLst>
          </a:blip>
          <a:srcRect l="24785" r="25261" b="6214"/>
          <a:stretch/>
        </p:blipFill>
        <p:spPr>
          <a:xfrm>
            <a:off x="-28575" y="1343232"/>
            <a:ext cx="4010211" cy="4171536"/>
          </a:xfrm>
          <a:prstGeom prst="rect">
            <a:avLst/>
          </a:prstGeom>
        </p:spPr>
      </p:pic>
      <p:pic>
        <p:nvPicPr>
          <p:cNvPr id="10" name="Content Placeholder 9">
            <a:extLst>
              <a:ext uri="{FF2B5EF4-FFF2-40B4-BE49-F238E27FC236}">
                <a16:creationId xmlns:a16="http://schemas.microsoft.com/office/drawing/2014/main" id="{B410B38D-0B28-CC2C-1BEF-BE6A9320BB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81636" y="537410"/>
            <a:ext cx="7577540" cy="5783179"/>
          </a:xfrm>
          <a:ln w="57150">
            <a:solidFill>
              <a:schemeClr val="tx1"/>
            </a:solidFill>
          </a:ln>
        </p:spPr>
      </p:pic>
    </p:spTree>
    <p:extLst>
      <p:ext uri="{BB962C8B-B14F-4D97-AF65-F5344CB8AC3E}">
        <p14:creationId xmlns:p14="http://schemas.microsoft.com/office/powerpoint/2010/main" val="4051542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2543B5-61CF-C034-5FE8-36D28AB97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745623"/>
            <a:ext cx="5617076" cy="5617076"/>
          </a:xfrm>
          <a:prstGeom prst="rect">
            <a:avLst/>
          </a:prstGeom>
        </p:spPr>
      </p:pic>
      <p:pic>
        <p:nvPicPr>
          <p:cNvPr id="5" name="Picture 4">
            <a:extLst>
              <a:ext uri="{FF2B5EF4-FFF2-40B4-BE49-F238E27FC236}">
                <a16:creationId xmlns:a16="http://schemas.microsoft.com/office/drawing/2014/main" id="{411DC2EB-B2ED-796E-5C70-E2DBCF43C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23" y="488449"/>
            <a:ext cx="5338411" cy="5731376"/>
          </a:xfrm>
          <a:prstGeom prst="rect">
            <a:avLst/>
          </a:prstGeom>
        </p:spPr>
      </p:pic>
    </p:spTree>
    <p:extLst>
      <p:ext uri="{BB962C8B-B14F-4D97-AF65-F5344CB8AC3E}">
        <p14:creationId xmlns:p14="http://schemas.microsoft.com/office/powerpoint/2010/main" val="3263143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4323EC-47FC-0651-A29E-62B4F4C83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387" y="645405"/>
            <a:ext cx="9897226" cy="5567190"/>
          </a:xfrm>
          <a:prstGeom prst="rect">
            <a:avLst/>
          </a:prstGeom>
          <a:ln w="28575">
            <a:solidFill>
              <a:schemeClr val="bg1"/>
            </a:solidFill>
          </a:ln>
        </p:spPr>
      </p:pic>
    </p:spTree>
    <p:extLst>
      <p:ext uri="{BB962C8B-B14F-4D97-AF65-F5344CB8AC3E}">
        <p14:creationId xmlns:p14="http://schemas.microsoft.com/office/powerpoint/2010/main" val="39736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CBDE0-BA4A-A81C-55AE-897EF99E3157}"/>
              </a:ext>
            </a:extLst>
          </p:cNvPr>
          <p:cNvSpPr>
            <a:spLocks noGrp="1"/>
          </p:cNvSpPr>
          <p:nvPr>
            <p:ph type="title"/>
          </p:nvPr>
        </p:nvSpPr>
        <p:spPr/>
        <p:txBody>
          <a:bodyPr/>
          <a:lstStyle/>
          <a:p>
            <a:r>
              <a:rPr lang="en-IN" b="0" i="0" dirty="0">
                <a:solidFill>
                  <a:srgbClr val="000000"/>
                </a:solidFill>
                <a:effectLst/>
                <a:latin typeface="Linux Libertine"/>
              </a:rPr>
              <a:t>Style guide</a:t>
            </a:r>
            <a:endParaRPr lang="en-IN" dirty="0"/>
          </a:p>
        </p:txBody>
      </p:sp>
      <p:pic>
        <p:nvPicPr>
          <p:cNvPr id="4" name="Picture 3">
            <a:extLst>
              <a:ext uri="{FF2B5EF4-FFF2-40B4-BE49-F238E27FC236}">
                <a16:creationId xmlns:a16="http://schemas.microsoft.com/office/drawing/2014/main" id="{00555AD4-7BDB-4920-CCD6-3D5761EF0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75532"/>
            <a:ext cx="10537043" cy="3680846"/>
          </a:xfrm>
          <a:prstGeom prst="rect">
            <a:avLst/>
          </a:prstGeom>
          <a:ln w="12700">
            <a:solidFill>
              <a:schemeClr val="tx1"/>
            </a:solidFill>
          </a:ln>
        </p:spPr>
      </p:pic>
      <p:sp>
        <p:nvSpPr>
          <p:cNvPr id="5" name="Rectangle 4">
            <a:extLst>
              <a:ext uri="{FF2B5EF4-FFF2-40B4-BE49-F238E27FC236}">
                <a16:creationId xmlns:a16="http://schemas.microsoft.com/office/drawing/2014/main" id="{2144560A-AF50-D5FC-AEA1-B55BF36F29DD}"/>
              </a:ext>
            </a:extLst>
          </p:cNvPr>
          <p:cNvSpPr/>
          <p:nvPr/>
        </p:nvSpPr>
        <p:spPr>
          <a:xfrm>
            <a:off x="838200" y="2275532"/>
            <a:ext cx="10515600" cy="3680846"/>
          </a:xfrm>
          <a:prstGeom prst="rect">
            <a:avLst/>
          </a:prstGeom>
          <a:solidFill>
            <a:schemeClr val="bg1">
              <a:alpha val="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57150">
                <a:solidFill>
                  <a:schemeClr val="tx1"/>
                </a:solidFill>
              </a:ln>
              <a:noFill/>
            </a:endParaRPr>
          </a:p>
        </p:txBody>
      </p:sp>
    </p:spTree>
    <p:extLst>
      <p:ext uri="{BB962C8B-B14F-4D97-AF65-F5344CB8AC3E}">
        <p14:creationId xmlns:p14="http://schemas.microsoft.com/office/powerpoint/2010/main" val="516339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EFEF-0AEA-6C9C-CDF5-F20D168164E9}"/>
              </a:ext>
            </a:extLst>
          </p:cNvPr>
          <p:cNvSpPr>
            <a:spLocks noGrp="1"/>
          </p:cNvSpPr>
          <p:nvPr>
            <p:ph type="title"/>
          </p:nvPr>
        </p:nvSpPr>
        <p:spPr/>
        <p:txBody>
          <a:bodyPr/>
          <a:lstStyle/>
          <a:p>
            <a:r>
              <a:rPr lang="en-IN" b="1" i="0" dirty="0">
                <a:ln w="12700">
                  <a:solidFill>
                    <a:schemeClr val="accent1"/>
                  </a:solidFill>
                  <a:prstDash val="solid"/>
                </a:ln>
                <a:pattFill prst="pct50">
                  <a:fgClr>
                    <a:schemeClr val="accent1"/>
                  </a:fgClr>
                  <a:bgClr>
                    <a:schemeClr val="accent1">
                      <a:lumMod val="20000"/>
                      <a:lumOff val="80000"/>
                    </a:schemeClr>
                  </a:bgClr>
                </a:pattFill>
                <a:effectLst>
                  <a:glow rad="63500">
                    <a:schemeClr val="accent3">
                      <a:satMod val="175000"/>
                      <a:alpha val="40000"/>
                    </a:schemeClr>
                  </a:glow>
                  <a:outerShdw dist="38100" dir="2640000" algn="bl" rotWithShape="0">
                    <a:schemeClr val="accent1"/>
                  </a:outerShdw>
                  <a:reflection blurRad="6350" stA="50000" endA="300" endPos="50000" dist="60007" dir="5400000" sy="-100000" algn="bl" rotWithShape="0"/>
                </a:effectLst>
                <a:latin typeface="Linux Libertine"/>
              </a:rPr>
              <a:t>Style guide</a:t>
            </a:r>
            <a:endParaRPr lang="en-IN" b="1" dirty="0">
              <a:ln w="12700">
                <a:solidFill>
                  <a:schemeClr val="accent1"/>
                </a:solidFill>
                <a:prstDash val="solid"/>
              </a:ln>
              <a:pattFill prst="pct50">
                <a:fgClr>
                  <a:schemeClr val="accent1"/>
                </a:fgClr>
                <a:bgClr>
                  <a:schemeClr val="accent1">
                    <a:lumMod val="20000"/>
                    <a:lumOff val="80000"/>
                  </a:schemeClr>
                </a:bgClr>
              </a:pattFill>
              <a:effectLst>
                <a:glow rad="63500">
                  <a:schemeClr val="accent3">
                    <a:satMod val="175000"/>
                    <a:alpha val="40000"/>
                  </a:schemeClr>
                </a:glow>
                <a:outerShdw dist="38100" dir="2640000" algn="bl" rotWithShape="0">
                  <a:schemeClr val="accent1"/>
                </a:outerShdw>
                <a:reflection blurRad="6350" stA="50000" endA="300" endPos="50000" dist="60007" dir="5400000" sy="-100000" algn="bl" rotWithShape="0"/>
              </a:effectLst>
            </a:endParaRPr>
          </a:p>
        </p:txBody>
      </p:sp>
      <p:sp>
        <p:nvSpPr>
          <p:cNvPr id="3" name="Content Placeholder 2">
            <a:extLst>
              <a:ext uri="{FF2B5EF4-FFF2-40B4-BE49-F238E27FC236}">
                <a16:creationId xmlns:a16="http://schemas.microsoft.com/office/drawing/2014/main" id="{7AA0DAF8-3A69-2826-A536-EB69FDB8C48B}"/>
              </a:ext>
            </a:extLst>
          </p:cNvPr>
          <p:cNvSpPr>
            <a:spLocks noGrp="1"/>
          </p:cNvSpPr>
          <p:nvPr>
            <p:ph idx="1"/>
          </p:nvPr>
        </p:nvSpPr>
        <p:spPr>
          <a:xfrm>
            <a:off x="838200" y="2028825"/>
            <a:ext cx="5086350" cy="4148138"/>
          </a:xfrm>
        </p:spPr>
        <p:txBody>
          <a:bodyPr>
            <a:normAutofit fontScale="77500" lnSpcReduction="20000"/>
          </a:bodyPr>
          <a:lstStyle/>
          <a:p>
            <a:r>
              <a:rPr lang="en-US" b="0" i="0" dirty="0">
                <a:effectLst/>
              </a:rPr>
              <a:t>A </a:t>
            </a:r>
            <a:r>
              <a:rPr lang="en-US" b="1" i="0" dirty="0">
                <a:effectLst/>
              </a:rPr>
              <a:t>style guide</a:t>
            </a:r>
            <a:r>
              <a:rPr lang="en-US" b="0" i="0" dirty="0">
                <a:effectLst/>
              </a:rPr>
              <a:t> or </a:t>
            </a:r>
            <a:r>
              <a:rPr lang="en-US" b="1" i="0" dirty="0">
                <a:effectLst/>
              </a:rPr>
              <a:t>manual of style</a:t>
            </a:r>
            <a:r>
              <a:rPr lang="en-US" b="0" i="0" dirty="0">
                <a:effectLst/>
              </a:rPr>
              <a:t> is a </a:t>
            </a:r>
            <a:r>
              <a:rPr lang="en-US" b="1" i="0" dirty="0">
                <a:effectLst/>
              </a:rPr>
              <a:t>set of standards for the writing, </a:t>
            </a:r>
            <a:r>
              <a:rPr lang="en-US" b="1" i="0" strike="noStrike" dirty="0">
                <a:effectLst/>
              </a:rPr>
              <a:t>formatting</a:t>
            </a:r>
            <a:r>
              <a:rPr lang="en-US" b="1" i="0" dirty="0">
                <a:effectLst/>
              </a:rPr>
              <a:t>, and design</a:t>
            </a:r>
            <a:r>
              <a:rPr lang="en-US" b="0" i="0" dirty="0">
                <a:effectLst/>
              </a:rPr>
              <a:t> of </a:t>
            </a:r>
            <a:r>
              <a:rPr lang="en-US" b="0" i="0" strike="noStrike" dirty="0">
                <a:effectLst/>
              </a:rPr>
              <a:t>documents</a:t>
            </a:r>
            <a:r>
              <a:rPr lang="en-US" b="0" i="0" dirty="0">
                <a:effectLst/>
              </a:rPr>
              <a:t>. </a:t>
            </a:r>
          </a:p>
          <a:p>
            <a:r>
              <a:rPr lang="en-US" b="0" i="0" dirty="0">
                <a:effectLst/>
              </a:rPr>
              <a:t>A style guide establishes </a:t>
            </a:r>
            <a:r>
              <a:rPr lang="en-US" b="1" i="0" dirty="0">
                <a:effectLst/>
              </a:rPr>
              <a:t>standard </a:t>
            </a:r>
            <a:r>
              <a:rPr lang="en-US" b="1" i="0" strike="noStrike" dirty="0">
                <a:effectLst/>
              </a:rPr>
              <a:t>style</a:t>
            </a:r>
            <a:r>
              <a:rPr lang="en-US" b="1" i="0" dirty="0">
                <a:effectLst/>
              </a:rPr>
              <a:t> requirements to improve </a:t>
            </a:r>
            <a:r>
              <a:rPr lang="en-US" b="1" i="0" strike="noStrike" dirty="0">
                <a:effectLst/>
              </a:rPr>
              <a:t>communication</a:t>
            </a:r>
            <a:r>
              <a:rPr lang="en-US" b="0" i="0" dirty="0">
                <a:effectLst/>
              </a:rPr>
              <a:t> </a:t>
            </a:r>
            <a:r>
              <a:rPr lang="en-US" b="1" i="0" dirty="0">
                <a:effectLst/>
              </a:rPr>
              <a:t>by ensuring </a:t>
            </a:r>
            <a:r>
              <a:rPr lang="en-US" b="1" i="0" strike="noStrike" dirty="0">
                <a:effectLst/>
              </a:rPr>
              <a:t>consistency</a:t>
            </a:r>
            <a:r>
              <a:rPr lang="en-US" b="1" i="0" dirty="0">
                <a:effectLst/>
              </a:rPr>
              <a:t> </a:t>
            </a:r>
            <a:r>
              <a:rPr lang="en-US" b="0" i="0" dirty="0">
                <a:effectLst/>
              </a:rPr>
              <a:t>both within a document, and across multiple documents.</a:t>
            </a:r>
          </a:p>
          <a:p>
            <a:r>
              <a:rPr lang="en-US" b="0" i="0" dirty="0">
                <a:effectLst/>
              </a:rPr>
              <a:t>A style guide </a:t>
            </a:r>
            <a:r>
              <a:rPr lang="en-US" b="1" i="0" dirty="0">
                <a:effectLst/>
              </a:rPr>
              <a:t>tells a developer how to work with a particular programming language</a:t>
            </a:r>
            <a:r>
              <a:rPr lang="en-US" b="0" i="0" dirty="0">
                <a:effectLst/>
              </a:rPr>
              <a:t>. </a:t>
            </a:r>
          </a:p>
          <a:p>
            <a:r>
              <a:rPr lang="en-US" b="0" i="0" dirty="0">
                <a:effectLst/>
              </a:rPr>
              <a:t>Programming style guides are composed of rules and guidance, such as acceptable naming conventions.</a:t>
            </a:r>
            <a:endParaRPr lang="en-US" dirty="0"/>
          </a:p>
        </p:txBody>
      </p:sp>
      <p:pic>
        <p:nvPicPr>
          <p:cNvPr id="5" name="Picture 4">
            <a:extLst>
              <a:ext uri="{FF2B5EF4-FFF2-40B4-BE49-F238E27FC236}">
                <a16:creationId xmlns:a16="http://schemas.microsoft.com/office/drawing/2014/main" id="{0D96A8C0-928A-CA77-FFA6-C3AD7EC37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148" y="2535634"/>
            <a:ext cx="5563771" cy="3134519"/>
          </a:xfrm>
          <a:prstGeom prst="rect">
            <a:avLst/>
          </a:prstGeom>
          <a:ln>
            <a:solidFill>
              <a:schemeClr val="bg1"/>
            </a:solidFill>
          </a:ln>
        </p:spPr>
      </p:pic>
    </p:spTree>
    <p:extLst>
      <p:ext uri="{BB962C8B-B14F-4D97-AF65-F5344CB8AC3E}">
        <p14:creationId xmlns:p14="http://schemas.microsoft.com/office/powerpoint/2010/main" val="404703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111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E5C9-ED4C-188C-7828-BB8AF0D2A47B}"/>
              </a:ext>
            </a:extLst>
          </p:cNvPr>
          <p:cNvSpPr>
            <a:spLocks noGrp="1"/>
          </p:cNvSpPr>
          <p:nvPr>
            <p:ph type="title"/>
          </p:nvPr>
        </p:nvSpPr>
        <p:spPr/>
        <p:txBody>
          <a:bodyPr>
            <a:normAutofit/>
          </a:bodyPr>
          <a:lstStyle/>
          <a:p>
            <a:r>
              <a:rPr lang="en-IN" b="0" i="0" dirty="0">
                <a:solidFill>
                  <a:schemeClr val="bg1"/>
                </a:solidFill>
                <a:effectLst/>
                <a:latin typeface="Linux Libertine"/>
              </a:rPr>
              <a:t>Style guide</a:t>
            </a:r>
            <a:br>
              <a:rPr lang="en-IN" b="0" i="0" dirty="0">
                <a:solidFill>
                  <a:srgbClr val="000000"/>
                </a:solidFill>
                <a:effectLst/>
                <a:latin typeface="Linux Libertine"/>
              </a:rPr>
            </a:br>
            <a:r>
              <a:rPr lang="en-IN" sz="2200" dirty="0">
                <a:hlinkClick r:id="rId2"/>
              </a:rPr>
              <a:t>https://github.com/airbnb/javascript</a:t>
            </a:r>
            <a:endParaRPr lang="en-IN" dirty="0"/>
          </a:p>
        </p:txBody>
      </p:sp>
      <p:pic>
        <p:nvPicPr>
          <p:cNvPr id="35" name="Picture 34">
            <a:extLst>
              <a:ext uri="{FF2B5EF4-FFF2-40B4-BE49-F238E27FC236}">
                <a16:creationId xmlns:a16="http://schemas.microsoft.com/office/drawing/2014/main" id="{2C3F45EB-EC85-4A49-6F42-0790143D0E57}"/>
              </a:ext>
            </a:extLst>
          </p:cNvPr>
          <p:cNvPicPr>
            <a:picLocks noChangeAspect="1"/>
          </p:cNvPicPr>
          <p:nvPr/>
        </p:nvPicPr>
        <p:blipFill>
          <a:blip r:embed="rId3"/>
          <a:stretch>
            <a:fillRect/>
          </a:stretch>
        </p:blipFill>
        <p:spPr>
          <a:xfrm>
            <a:off x="838200" y="1825625"/>
            <a:ext cx="8005485" cy="4667250"/>
          </a:xfrm>
          <a:prstGeom prst="rect">
            <a:avLst/>
          </a:prstGeom>
          <a:ln>
            <a:solidFill>
              <a:schemeClr val="bg1"/>
            </a:solidFill>
          </a:ln>
        </p:spPr>
      </p:pic>
    </p:spTree>
    <p:extLst>
      <p:ext uri="{BB962C8B-B14F-4D97-AF65-F5344CB8AC3E}">
        <p14:creationId xmlns:p14="http://schemas.microsoft.com/office/powerpoint/2010/main" val="4127813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9107-5F62-A793-9A43-64B60DEAE036}"/>
              </a:ext>
            </a:extLst>
          </p:cNvPr>
          <p:cNvSpPr>
            <a:spLocks noGrp="1"/>
          </p:cNvSpPr>
          <p:nvPr>
            <p:ph type="title"/>
          </p:nvPr>
        </p:nvSpPr>
        <p:spPr/>
        <p:txBody>
          <a:bodyPr>
            <a:normAutofit/>
          </a:bodyPr>
          <a:lstStyle/>
          <a:p>
            <a:r>
              <a:rPr lang="en-IN" b="0" i="0" dirty="0">
                <a:solidFill>
                  <a:srgbClr val="000000"/>
                </a:solidFill>
                <a:effectLst/>
                <a:latin typeface="Linux Libertine"/>
              </a:rPr>
              <a:t>Style guide</a:t>
            </a:r>
            <a:br>
              <a:rPr lang="en-IN" b="0" i="0" dirty="0">
                <a:solidFill>
                  <a:srgbClr val="000000"/>
                </a:solidFill>
                <a:effectLst/>
                <a:latin typeface="Linux Libertine"/>
              </a:rPr>
            </a:br>
            <a:r>
              <a:rPr lang="en-IN" sz="2200" dirty="0">
                <a:hlinkClick r:id="rId2"/>
              </a:rPr>
              <a:t>https://google.github.io/styleguide/jsguide.html</a:t>
            </a:r>
            <a:endParaRPr lang="en-IN" sz="2200" dirty="0"/>
          </a:p>
        </p:txBody>
      </p:sp>
      <p:pic>
        <p:nvPicPr>
          <p:cNvPr id="5" name="Picture 4">
            <a:extLst>
              <a:ext uri="{FF2B5EF4-FFF2-40B4-BE49-F238E27FC236}">
                <a16:creationId xmlns:a16="http://schemas.microsoft.com/office/drawing/2014/main" id="{E9EDDD43-FE1C-D2E4-E862-B754C2DF56B2}"/>
              </a:ext>
            </a:extLst>
          </p:cNvPr>
          <p:cNvPicPr>
            <a:picLocks noChangeAspect="1"/>
          </p:cNvPicPr>
          <p:nvPr/>
        </p:nvPicPr>
        <p:blipFill>
          <a:blip r:embed="rId3"/>
          <a:stretch>
            <a:fillRect/>
          </a:stretch>
        </p:blipFill>
        <p:spPr>
          <a:xfrm>
            <a:off x="838201" y="1833044"/>
            <a:ext cx="8039934" cy="4343919"/>
          </a:xfrm>
          <a:prstGeom prst="rect">
            <a:avLst/>
          </a:prstGeom>
          <a:ln>
            <a:solidFill>
              <a:schemeClr val="tx1"/>
            </a:solidFill>
          </a:ln>
        </p:spPr>
      </p:pic>
    </p:spTree>
    <p:extLst>
      <p:ext uri="{BB962C8B-B14F-4D97-AF65-F5344CB8AC3E}">
        <p14:creationId xmlns:p14="http://schemas.microsoft.com/office/powerpoint/2010/main" val="213435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8090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C32A30-7C69-CFA0-C8A7-B8BBB930C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a:pattFill prst="pct5">
            <a:fgClr>
              <a:srgbClr val="08090D"/>
            </a:fgClr>
            <a:bgClr>
              <a:schemeClr val="bg1"/>
            </a:bgClr>
          </a:pattFill>
        </p:spPr>
      </p:pic>
      <p:sp>
        <p:nvSpPr>
          <p:cNvPr id="6" name="Rectangle 5">
            <a:extLst>
              <a:ext uri="{FF2B5EF4-FFF2-40B4-BE49-F238E27FC236}">
                <a16:creationId xmlns:a16="http://schemas.microsoft.com/office/drawing/2014/main" id="{FBAD4811-3C35-1EE7-22C8-261C57A5357C}"/>
              </a:ext>
            </a:extLst>
          </p:cNvPr>
          <p:cNvSpPr/>
          <p:nvPr/>
        </p:nvSpPr>
        <p:spPr>
          <a:xfrm>
            <a:off x="0" y="0"/>
            <a:ext cx="12192000" cy="6858000"/>
          </a:xfrm>
          <a:prstGeom prst="rect">
            <a:avLst/>
          </a:prstGeom>
          <a:solidFill>
            <a:srgbClr val="060A0F">
              <a:alpha val="7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B6943EDC-9B5E-7A08-6044-0DB03F86DE0E}"/>
              </a:ext>
            </a:extLst>
          </p:cNvPr>
          <p:cNvSpPr>
            <a:spLocks noGrp="1"/>
          </p:cNvSpPr>
          <p:nvPr>
            <p:ph type="subTitle" idx="1"/>
          </p:nvPr>
        </p:nvSpPr>
        <p:spPr>
          <a:xfrm>
            <a:off x="4106779" y="1204860"/>
            <a:ext cx="6673516" cy="4435932"/>
          </a:xfrm>
        </p:spPr>
        <p:txBody>
          <a:bodyPr anchor="ctr">
            <a:normAutofit/>
          </a:bodyPr>
          <a:lstStyle/>
          <a:p>
            <a:pPr algn="l"/>
            <a:r>
              <a:rPr lang="en-IN" sz="4000" b="1" dirty="0">
                <a:solidFill>
                  <a:schemeClr val="bg1"/>
                </a:solidFill>
              </a:rPr>
              <a:t>Vishal INGLE</a:t>
            </a:r>
            <a:endParaRPr lang="en-IN" sz="2000" b="1" dirty="0">
              <a:solidFill>
                <a:schemeClr val="bg1"/>
              </a:solidFill>
            </a:endParaRPr>
          </a:p>
          <a:p>
            <a:pPr algn="l"/>
            <a:r>
              <a:rPr lang="en-IN" sz="2000" b="1" dirty="0">
                <a:solidFill>
                  <a:schemeClr val="bg1"/>
                </a:solidFill>
              </a:rPr>
              <a:t>Technology Analyst </a:t>
            </a:r>
            <a:r>
              <a:rPr lang="en-IN" sz="2000" dirty="0">
                <a:solidFill>
                  <a:schemeClr val="bg1"/>
                </a:solidFill>
              </a:rPr>
              <a:t>@</a:t>
            </a:r>
            <a:r>
              <a:rPr lang="en-IN" sz="2000" b="1" dirty="0">
                <a:solidFill>
                  <a:schemeClr val="bg1"/>
                </a:solidFill>
              </a:rPr>
              <a:t> Airbus Group India Pvt. Ltd.</a:t>
            </a:r>
          </a:p>
          <a:p>
            <a:pPr algn="l"/>
            <a:endParaRPr lang="en-IN" sz="2000" dirty="0">
              <a:solidFill>
                <a:schemeClr val="bg1"/>
              </a:solidFill>
            </a:endParaRPr>
          </a:p>
          <a:p>
            <a:pPr algn="l"/>
            <a:r>
              <a:rPr lang="en-IN" sz="2000" dirty="0">
                <a:solidFill>
                  <a:schemeClr val="bg1"/>
                </a:solidFill>
              </a:rPr>
              <a:t>3+ years on ServiceNow platform as Developer and BA.</a:t>
            </a:r>
          </a:p>
          <a:p>
            <a:pPr marL="800100" lvl="1" indent="-342900" algn="l">
              <a:buFont typeface="Arial" panose="020B0604020202020204" pitchFamily="34" charset="0"/>
              <a:buChar char="•"/>
            </a:pPr>
            <a:r>
              <a:rPr lang="en-IN" sz="1600" dirty="0">
                <a:solidFill>
                  <a:schemeClr val="bg1"/>
                </a:solidFill>
              </a:rPr>
              <a:t>Certified System Administrator</a:t>
            </a:r>
          </a:p>
          <a:p>
            <a:pPr marL="800100" lvl="1" indent="-342900" algn="l">
              <a:buFont typeface="Arial" panose="020B0604020202020204" pitchFamily="34" charset="0"/>
              <a:buChar char="•"/>
            </a:pPr>
            <a:r>
              <a:rPr lang="en-IN" sz="1600" dirty="0">
                <a:solidFill>
                  <a:schemeClr val="bg1"/>
                </a:solidFill>
              </a:rPr>
              <a:t>CIS– Application Portfolio Management</a:t>
            </a:r>
          </a:p>
          <a:p>
            <a:pPr marL="800100" lvl="1" indent="-342900" algn="l">
              <a:buFont typeface="Arial" panose="020B0604020202020204" pitchFamily="34" charset="0"/>
              <a:buChar char="•"/>
            </a:pPr>
            <a:r>
              <a:rPr lang="en-IN" sz="1600" dirty="0">
                <a:solidFill>
                  <a:schemeClr val="bg1"/>
                </a:solidFill>
              </a:rPr>
              <a:t>CIS– Project Portfolio Management</a:t>
            </a:r>
            <a:endParaRPr lang="en-IN" sz="2000" dirty="0">
              <a:solidFill>
                <a:schemeClr val="bg1"/>
              </a:solidFill>
            </a:endParaRPr>
          </a:p>
          <a:p>
            <a:pPr algn="l"/>
            <a:r>
              <a:rPr lang="en-IN" sz="2000" dirty="0">
                <a:solidFill>
                  <a:schemeClr val="bg1"/>
                </a:solidFill>
              </a:rPr>
              <a:t>Like cooking, writing &amp; wildlife photography.</a:t>
            </a:r>
          </a:p>
          <a:p>
            <a:pPr algn="l"/>
            <a:r>
              <a:rPr lang="en-IN" sz="2000" dirty="0">
                <a:solidFill>
                  <a:schemeClr val="bg1"/>
                </a:solidFill>
              </a:rPr>
              <a:t>Worked as a teacher and authored three books.</a:t>
            </a:r>
          </a:p>
        </p:txBody>
      </p:sp>
      <p:pic>
        <p:nvPicPr>
          <p:cNvPr id="7" name="Picture 6">
            <a:extLst>
              <a:ext uri="{FF2B5EF4-FFF2-40B4-BE49-F238E27FC236}">
                <a16:creationId xmlns:a16="http://schemas.microsoft.com/office/drawing/2014/main" id="{B8B3C2DB-FDA3-808C-C58E-B46F58853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252" y="1644026"/>
            <a:ext cx="2767023" cy="3557601"/>
          </a:xfrm>
          <a:prstGeom prst="rect">
            <a:avLst/>
          </a:prstGeom>
          <a:ln w="38100">
            <a:solidFill>
              <a:schemeClr val="bg1"/>
            </a:solidFill>
          </a:ln>
        </p:spPr>
      </p:pic>
    </p:spTree>
    <p:extLst>
      <p:ext uri="{BB962C8B-B14F-4D97-AF65-F5344CB8AC3E}">
        <p14:creationId xmlns:p14="http://schemas.microsoft.com/office/powerpoint/2010/main" val="3303392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9107-5F62-A793-9A43-64B60DEAE036}"/>
              </a:ext>
            </a:extLst>
          </p:cNvPr>
          <p:cNvSpPr>
            <a:spLocks noGrp="1"/>
          </p:cNvSpPr>
          <p:nvPr>
            <p:ph type="title"/>
          </p:nvPr>
        </p:nvSpPr>
        <p:spPr/>
        <p:txBody>
          <a:bodyPr>
            <a:normAutofit/>
          </a:bodyPr>
          <a:lstStyle/>
          <a:p>
            <a:r>
              <a:rPr lang="en-IN" b="0" i="0" dirty="0">
                <a:solidFill>
                  <a:schemeClr val="bg1"/>
                </a:solidFill>
                <a:effectLst/>
                <a:latin typeface="Linux Libertine"/>
              </a:rPr>
              <a:t>Style guide</a:t>
            </a:r>
            <a:br>
              <a:rPr lang="en-IN" b="0" i="0" dirty="0">
                <a:solidFill>
                  <a:srgbClr val="000000"/>
                </a:solidFill>
                <a:effectLst/>
                <a:latin typeface="Linux Libertine"/>
              </a:rPr>
            </a:br>
            <a:r>
              <a:rPr lang="en-IN" sz="2200" dirty="0">
                <a:hlinkClick r:id="rId2"/>
              </a:rPr>
              <a:t>https://developer.mozilla.org/en-US/docs/MDN/Guidelines/Code_guidelines/JavaScript</a:t>
            </a:r>
            <a:endParaRPr lang="en-IN" sz="2200" dirty="0"/>
          </a:p>
        </p:txBody>
      </p:sp>
      <p:pic>
        <p:nvPicPr>
          <p:cNvPr id="4" name="Picture 3">
            <a:extLst>
              <a:ext uri="{FF2B5EF4-FFF2-40B4-BE49-F238E27FC236}">
                <a16:creationId xmlns:a16="http://schemas.microsoft.com/office/drawing/2014/main" id="{633D6ECE-6529-3D6D-8ABF-E52D24008654}"/>
              </a:ext>
            </a:extLst>
          </p:cNvPr>
          <p:cNvPicPr>
            <a:picLocks noChangeAspect="1"/>
          </p:cNvPicPr>
          <p:nvPr/>
        </p:nvPicPr>
        <p:blipFill>
          <a:blip r:embed="rId3"/>
          <a:stretch>
            <a:fillRect/>
          </a:stretch>
        </p:blipFill>
        <p:spPr>
          <a:xfrm>
            <a:off x="838200" y="1833044"/>
            <a:ext cx="10077681" cy="4343919"/>
          </a:xfrm>
          <a:prstGeom prst="rect">
            <a:avLst/>
          </a:prstGeom>
          <a:ln>
            <a:solidFill>
              <a:schemeClr val="bg1"/>
            </a:solidFill>
          </a:ln>
        </p:spPr>
      </p:pic>
    </p:spTree>
    <p:extLst>
      <p:ext uri="{BB962C8B-B14F-4D97-AF65-F5344CB8AC3E}">
        <p14:creationId xmlns:p14="http://schemas.microsoft.com/office/powerpoint/2010/main" val="518416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0F1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A4DAB4-5044-A9F3-0F16-F542E4084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905" y="714375"/>
            <a:ext cx="7268189" cy="5429250"/>
          </a:xfrm>
          <a:prstGeom prst="rect">
            <a:avLst/>
          </a:prstGeom>
          <a:ln>
            <a:solidFill>
              <a:schemeClr val="bg1"/>
            </a:solidFill>
          </a:ln>
        </p:spPr>
      </p:pic>
    </p:spTree>
    <p:extLst>
      <p:ext uri="{BB962C8B-B14F-4D97-AF65-F5344CB8AC3E}">
        <p14:creationId xmlns:p14="http://schemas.microsoft.com/office/powerpoint/2010/main" val="1528735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0F1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051309B-5DDB-6633-4DA4-21B8CBA2D5FE}"/>
              </a:ext>
            </a:extLst>
          </p:cNvPr>
          <p:cNvSpPr>
            <a:spLocks noGrp="1"/>
          </p:cNvSpPr>
          <p:nvPr>
            <p:ph type="title"/>
          </p:nvPr>
        </p:nvSpPr>
        <p:spPr>
          <a:xfrm>
            <a:off x="838200" y="365125"/>
            <a:ext cx="10515600" cy="1325563"/>
          </a:xfrm>
        </p:spPr>
        <p:txBody>
          <a:bodyPr>
            <a:normAutofit/>
          </a:bodyPr>
          <a:lstStyle/>
          <a:p>
            <a:r>
              <a:rPr lang="en-IN" b="0" i="0" dirty="0">
                <a:solidFill>
                  <a:schemeClr val="bg1"/>
                </a:solidFill>
                <a:effectLst/>
                <a:latin typeface="Linux Libertine"/>
              </a:rPr>
              <a:t>ServiceNow Best Practices</a:t>
            </a:r>
            <a:br>
              <a:rPr lang="en-IN" b="0" i="0" dirty="0">
                <a:solidFill>
                  <a:schemeClr val="bg1"/>
                </a:solidFill>
                <a:effectLst/>
                <a:latin typeface="Linux Libertine"/>
              </a:rPr>
            </a:br>
            <a:r>
              <a:rPr lang="en-IN" sz="2000" i="0" dirty="0">
                <a:solidFill>
                  <a:schemeClr val="bg1"/>
                </a:solidFill>
                <a:effectLst/>
                <a:latin typeface="Linux Libertine"/>
                <a:hlinkClick r:id="rId2"/>
              </a:rPr>
              <a:t>https://developer.servicenow.com/dev.do#!/guides/quebec/now-platform/tpb-guide/scripting_technical_best_practices</a:t>
            </a:r>
            <a:endParaRPr lang="en-IN" sz="2200" dirty="0"/>
          </a:p>
        </p:txBody>
      </p:sp>
      <p:pic>
        <p:nvPicPr>
          <p:cNvPr id="3" name="Picture 2">
            <a:extLst>
              <a:ext uri="{FF2B5EF4-FFF2-40B4-BE49-F238E27FC236}">
                <a16:creationId xmlns:a16="http://schemas.microsoft.com/office/drawing/2014/main" id="{DB8C1DE0-5847-4866-CCC8-4CBA949F2446}"/>
              </a:ext>
            </a:extLst>
          </p:cNvPr>
          <p:cNvPicPr>
            <a:picLocks noChangeAspect="1"/>
          </p:cNvPicPr>
          <p:nvPr/>
        </p:nvPicPr>
        <p:blipFill>
          <a:blip r:embed="rId3"/>
          <a:stretch>
            <a:fillRect/>
          </a:stretch>
        </p:blipFill>
        <p:spPr>
          <a:xfrm>
            <a:off x="904874" y="1766888"/>
            <a:ext cx="9458325" cy="4782842"/>
          </a:xfrm>
          <a:prstGeom prst="rect">
            <a:avLst/>
          </a:prstGeom>
          <a:ln>
            <a:solidFill>
              <a:schemeClr val="tx1"/>
            </a:solidFill>
          </a:ln>
        </p:spPr>
      </p:pic>
    </p:spTree>
    <p:extLst>
      <p:ext uri="{BB962C8B-B14F-4D97-AF65-F5344CB8AC3E}">
        <p14:creationId xmlns:p14="http://schemas.microsoft.com/office/powerpoint/2010/main" val="3441543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0F1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051309B-5DDB-6633-4DA4-21B8CBA2D5FE}"/>
              </a:ext>
            </a:extLst>
          </p:cNvPr>
          <p:cNvSpPr>
            <a:spLocks noGrp="1"/>
          </p:cNvSpPr>
          <p:nvPr>
            <p:ph type="title"/>
          </p:nvPr>
        </p:nvSpPr>
        <p:spPr>
          <a:xfrm>
            <a:off x="838200" y="365125"/>
            <a:ext cx="10515600" cy="1325563"/>
          </a:xfrm>
        </p:spPr>
        <p:txBody>
          <a:bodyPr>
            <a:normAutofit/>
          </a:bodyPr>
          <a:lstStyle/>
          <a:p>
            <a:r>
              <a:rPr lang="en-IN" b="0" i="0" dirty="0">
                <a:solidFill>
                  <a:schemeClr val="bg1"/>
                </a:solidFill>
                <a:effectLst/>
                <a:latin typeface="Linux Libertine"/>
              </a:rPr>
              <a:t>ServiceNow Best Practices</a:t>
            </a:r>
            <a:br>
              <a:rPr lang="en-IN" b="0" i="0" dirty="0">
                <a:solidFill>
                  <a:schemeClr val="bg1"/>
                </a:solidFill>
                <a:effectLst/>
                <a:latin typeface="Linux Libertine"/>
              </a:rPr>
            </a:br>
            <a:r>
              <a:rPr lang="en-IN" sz="2000" i="0" dirty="0">
                <a:solidFill>
                  <a:schemeClr val="bg1"/>
                </a:solidFill>
                <a:effectLst/>
                <a:latin typeface="Linux Libertine"/>
                <a:hlinkClick r:id="rId2"/>
              </a:rPr>
              <a:t>https://community.servicenow.com/community?id=community_article&amp;sys_id=5c384744dbf0b34414d6fb243996190f</a:t>
            </a:r>
            <a:endParaRPr lang="en-IN" sz="2200" dirty="0"/>
          </a:p>
        </p:txBody>
      </p:sp>
      <p:pic>
        <p:nvPicPr>
          <p:cNvPr id="4" name="Picture 3">
            <a:extLst>
              <a:ext uri="{FF2B5EF4-FFF2-40B4-BE49-F238E27FC236}">
                <a16:creationId xmlns:a16="http://schemas.microsoft.com/office/drawing/2014/main" id="{788D0A80-2A28-5413-5F90-4810BC9DBF2C}"/>
              </a:ext>
            </a:extLst>
          </p:cNvPr>
          <p:cNvPicPr>
            <a:picLocks noChangeAspect="1"/>
          </p:cNvPicPr>
          <p:nvPr/>
        </p:nvPicPr>
        <p:blipFill>
          <a:blip r:embed="rId3"/>
          <a:stretch>
            <a:fillRect/>
          </a:stretch>
        </p:blipFill>
        <p:spPr>
          <a:xfrm>
            <a:off x="933450" y="1776413"/>
            <a:ext cx="10420350" cy="4819412"/>
          </a:xfrm>
          <a:prstGeom prst="rect">
            <a:avLst/>
          </a:prstGeom>
          <a:ln>
            <a:solidFill>
              <a:schemeClr val="tx1"/>
            </a:solidFill>
          </a:ln>
        </p:spPr>
      </p:pic>
    </p:spTree>
    <p:extLst>
      <p:ext uri="{BB962C8B-B14F-4D97-AF65-F5344CB8AC3E}">
        <p14:creationId xmlns:p14="http://schemas.microsoft.com/office/powerpoint/2010/main" val="1284604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0F1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051309B-5DDB-6633-4DA4-21B8CBA2D5FE}"/>
              </a:ext>
            </a:extLst>
          </p:cNvPr>
          <p:cNvSpPr>
            <a:spLocks noGrp="1"/>
          </p:cNvSpPr>
          <p:nvPr>
            <p:ph type="title"/>
          </p:nvPr>
        </p:nvSpPr>
        <p:spPr>
          <a:xfrm>
            <a:off x="838200" y="365125"/>
            <a:ext cx="10515600" cy="1325563"/>
          </a:xfrm>
        </p:spPr>
        <p:txBody>
          <a:bodyPr>
            <a:normAutofit/>
          </a:bodyPr>
          <a:lstStyle/>
          <a:p>
            <a:r>
              <a:rPr lang="en-IN" b="0" i="0" dirty="0">
                <a:solidFill>
                  <a:schemeClr val="bg1"/>
                </a:solidFill>
                <a:effectLst/>
                <a:latin typeface="Linux Libertine"/>
              </a:rPr>
              <a:t>ServiceNow Best Practices</a:t>
            </a:r>
            <a:br>
              <a:rPr lang="en-IN" b="0" i="0" dirty="0">
                <a:solidFill>
                  <a:schemeClr val="bg1"/>
                </a:solidFill>
                <a:effectLst/>
                <a:latin typeface="Linux Libertine"/>
              </a:rPr>
            </a:br>
            <a:r>
              <a:rPr lang="en-IN" sz="2000" i="0" dirty="0">
                <a:solidFill>
                  <a:schemeClr val="bg1"/>
                </a:solidFill>
                <a:effectLst/>
                <a:latin typeface="Linux Libertine"/>
                <a:hlinkClick r:id="rId2"/>
              </a:rPr>
              <a:t>https://read.amazon.in/kp/embed?asin=B099K5N4SJ&amp;preview=newtab&amp;linkCode=kpe&amp;ref_=cm_sw_r_kb_dp_N5AMAFF950496AJFFTPS</a:t>
            </a:r>
            <a:endParaRPr lang="en-IN" sz="2200" dirty="0"/>
          </a:p>
        </p:txBody>
      </p:sp>
      <p:pic>
        <p:nvPicPr>
          <p:cNvPr id="3" name="Picture 2">
            <a:extLst>
              <a:ext uri="{FF2B5EF4-FFF2-40B4-BE49-F238E27FC236}">
                <a16:creationId xmlns:a16="http://schemas.microsoft.com/office/drawing/2014/main" id="{6C03C76D-DC1C-84D1-B834-E86C4D7DAC28}"/>
              </a:ext>
            </a:extLst>
          </p:cNvPr>
          <p:cNvPicPr>
            <a:picLocks noChangeAspect="1"/>
          </p:cNvPicPr>
          <p:nvPr/>
        </p:nvPicPr>
        <p:blipFill>
          <a:blip r:embed="rId3"/>
          <a:stretch>
            <a:fillRect/>
          </a:stretch>
        </p:blipFill>
        <p:spPr>
          <a:xfrm>
            <a:off x="885824" y="1700213"/>
            <a:ext cx="10443377" cy="4802187"/>
          </a:xfrm>
          <a:prstGeom prst="rect">
            <a:avLst/>
          </a:prstGeom>
          <a:ln>
            <a:solidFill>
              <a:schemeClr val="bg1"/>
            </a:solidFill>
          </a:ln>
        </p:spPr>
      </p:pic>
    </p:spTree>
    <p:extLst>
      <p:ext uri="{BB962C8B-B14F-4D97-AF65-F5344CB8AC3E}">
        <p14:creationId xmlns:p14="http://schemas.microsoft.com/office/powerpoint/2010/main" val="4236734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0F1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051309B-5DDB-6633-4DA4-21B8CBA2D5FE}"/>
              </a:ext>
            </a:extLst>
          </p:cNvPr>
          <p:cNvSpPr>
            <a:spLocks noGrp="1"/>
          </p:cNvSpPr>
          <p:nvPr>
            <p:ph type="title"/>
          </p:nvPr>
        </p:nvSpPr>
        <p:spPr>
          <a:xfrm>
            <a:off x="838200" y="365125"/>
            <a:ext cx="10515600" cy="1325563"/>
          </a:xfrm>
        </p:spPr>
        <p:txBody>
          <a:bodyPr>
            <a:normAutofit/>
          </a:bodyPr>
          <a:lstStyle/>
          <a:p>
            <a:r>
              <a:rPr lang="en-IN" b="0" i="0" dirty="0">
                <a:solidFill>
                  <a:schemeClr val="bg1"/>
                </a:solidFill>
                <a:effectLst/>
                <a:latin typeface="Linux Libertine"/>
              </a:rPr>
              <a:t>ServiceNow Best Practices</a:t>
            </a:r>
            <a:br>
              <a:rPr lang="en-IN" b="0" i="0" dirty="0">
                <a:solidFill>
                  <a:schemeClr val="bg1"/>
                </a:solidFill>
                <a:effectLst/>
                <a:latin typeface="Linux Libertine"/>
              </a:rPr>
            </a:br>
            <a:r>
              <a:rPr lang="en-IN" sz="2000" i="0" dirty="0">
                <a:solidFill>
                  <a:schemeClr val="bg1"/>
                </a:solidFill>
                <a:effectLst/>
                <a:latin typeface="Linux Libertine"/>
                <a:hlinkClick r:id="rId2"/>
              </a:rPr>
              <a:t>https://www.youtube.com/c/ServiceNowCommunity/search?query=best%20practices</a:t>
            </a:r>
            <a:endParaRPr lang="en-IN" sz="2200" dirty="0"/>
          </a:p>
        </p:txBody>
      </p:sp>
      <p:pic>
        <p:nvPicPr>
          <p:cNvPr id="4" name="Picture 3">
            <a:extLst>
              <a:ext uri="{FF2B5EF4-FFF2-40B4-BE49-F238E27FC236}">
                <a16:creationId xmlns:a16="http://schemas.microsoft.com/office/drawing/2014/main" id="{93131E62-D073-3418-0FB5-25F7C5FAAA18}"/>
              </a:ext>
            </a:extLst>
          </p:cNvPr>
          <p:cNvPicPr>
            <a:picLocks noChangeAspect="1"/>
          </p:cNvPicPr>
          <p:nvPr/>
        </p:nvPicPr>
        <p:blipFill rotWithShape="1">
          <a:blip r:embed="rId3"/>
          <a:srcRect r="1135"/>
          <a:stretch/>
        </p:blipFill>
        <p:spPr>
          <a:xfrm>
            <a:off x="933450" y="1690688"/>
            <a:ext cx="10434638" cy="4897937"/>
          </a:xfrm>
          <a:prstGeom prst="rect">
            <a:avLst/>
          </a:prstGeom>
          <a:ln>
            <a:solidFill>
              <a:schemeClr val="bg1"/>
            </a:solidFill>
          </a:ln>
        </p:spPr>
      </p:pic>
    </p:spTree>
    <p:extLst>
      <p:ext uri="{BB962C8B-B14F-4D97-AF65-F5344CB8AC3E}">
        <p14:creationId xmlns:p14="http://schemas.microsoft.com/office/powerpoint/2010/main" val="2600202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7481E-5B5E-3BD9-7414-0F0F0D3B7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987" y="1214961"/>
            <a:ext cx="8582025" cy="4677204"/>
          </a:xfrm>
          <a:prstGeom prst="rect">
            <a:avLst/>
          </a:prstGeom>
          <a:ln>
            <a:solidFill>
              <a:schemeClr val="bg1"/>
            </a:solidFill>
          </a:ln>
        </p:spPr>
      </p:pic>
    </p:spTree>
    <p:extLst>
      <p:ext uri="{BB962C8B-B14F-4D97-AF65-F5344CB8AC3E}">
        <p14:creationId xmlns:p14="http://schemas.microsoft.com/office/powerpoint/2010/main" val="2129272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F50409-2C14-8245-15ED-FC7C68A84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410" y="2016083"/>
            <a:ext cx="5156391" cy="3970421"/>
          </a:xfrm>
          <a:prstGeom prst="rect">
            <a:avLst/>
          </a:prstGeom>
        </p:spPr>
      </p:pic>
      <p:sp>
        <p:nvSpPr>
          <p:cNvPr id="4" name="Title 3">
            <a:extLst>
              <a:ext uri="{FF2B5EF4-FFF2-40B4-BE49-F238E27FC236}">
                <a16:creationId xmlns:a16="http://schemas.microsoft.com/office/drawing/2014/main" id="{208F546A-9031-F85E-CCCC-6097B764E862}"/>
              </a:ext>
            </a:extLst>
          </p:cNvPr>
          <p:cNvSpPr>
            <a:spLocks noGrp="1"/>
          </p:cNvSpPr>
          <p:nvPr>
            <p:ph type="title"/>
          </p:nvPr>
        </p:nvSpPr>
        <p:spPr/>
        <p:txBody>
          <a:bodyPr/>
          <a:lstStyle/>
          <a:p>
            <a:r>
              <a:rPr lang="en-IN" b="0" i="0" dirty="0">
                <a:solidFill>
                  <a:schemeClr val="bg1"/>
                </a:solidFill>
                <a:effectLst/>
                <a:latin typeface="Gilroy-Bold"/>
              </a:rPr>
              <a:t>Scripting Best Practices</a:t>
            </a:r>
            <a:endParaRPr lang="en-IN" dirty="0">
              <a:solidFill>
                <a:schemeClr val="bg1"/>
              </a:solidFill>
            </a:endParaRPr>
          </a:p>
        </p:txBody>
      </p:sp>
      <p:sp>
        <p:nvSpPr>
          <p:cNvPr id="6" name="Content Placeholder 5">
            <a:extLst>
              <a:ext uri="{FF2B5EF4-FFF2-40B4-BE49-F238E27FC236}">
                <a16:creationId xmlns:a16="http://schemas.microsoft.com/office/drawing/2014/main" id="{BA6AD653-AA06-EE9A-AB40-FD5218B4027B}"/>
              </a:ext>
            </a:extLst>
          </p:cNvPr>
          <p:cNvSpPr>
            <a:spLocks noGrp="1"/>
          </p:cNvSpPr>
          <p:nvPr>
            <p:ph sz="half" idx="2"/>
          </p:nvPr>
        </p:nvSpPr>
        <p:spPr/>
        <p:txBody>
          <a:bodyPr>
            <a:normAutofit fontScale="85000" lnSpcReduction="20000"/>
          </a:bodyPr>
          <a:lstStyle/>
          <a:p>
            <a:r>
              <a:rPr lang="en-US" sz="2800" b="0" i="0" dirty="0">
                <a:solidFill>
                  <a:schemeClr val="bg1"/>
                </a:solidFill>
                <a:effectLst/>
              </a:rPr>
              <a:t>When writing code, remember that others may work with it in the future.</a:t>
            </a:r>
          </a:p>
          <a:p>
            <a:r>
              <a:rPr lang="en-US" sz="2800" b="0" i="0" dirty="0">
                <a:solidFill>
                  <a:schemeClr val="bg1"/>
                </a:solidFill>
                <a:effectLst/>
              </a:rPr>
              <a:t>Whenever possible, ensure your code is easy to read and understand. </a:t>
            </a:r>
          </a:p>
          <a:p>
            <a:r>
              <a:rPr lang="en-US" sz="2800" b="0" i="0" dirty="0">
                <a:solidFill>
                  <a:schemeClr val="bg1"/>
                </a:solidFill>
                <a:effectLst/>
              </a:rPr>
              <a:t>Follow any formatting standards used by your organization.</a:t>
            </a:r>
            <a:endParaRPr lang="en-IN" sz="2800" dirty="0">
              <a:solidFill>
                <a:schemeClr val="bg1"/>
              </a:solidFill>
            </a:endParaRPr>
          </a:p>
          <a:p>
            <a:r>
              <a:rPr lang="en-US" b="0" i="0" dirty="0">
                <a:solidFill>
                  <a:schemeClr val="bg1"/>
                </a:solidFill>
                <a:effectLst/>
              </a:rPr>
              <a:t>Take steps to make your code manageable, efficient, and scalable from the early stages. </a:t>
            </a:r>
            <a:endParaRPr lang="en-IN" dirty="0">
              <a:solidFill>
                <a:schemeClr val="bg1"/>
              </a:solidFill>
            </a:endParaRPr>
          </a:p>
          <a:p>
            <a:r>
              <a:rPr lang="en-IN" dirty="0">
                <a:solidFill>
                  <a:schemeClr val="bg1"/>
                </a:solidFill>
              </a:rPr>
              <a:t>Script only when necessary</a:t>
            </a:r>
          </a:p>
          <a:p>
            <a:r>
              <a:rPr lang="en-IN" dirty="0">
                <a:solidFill>
                  <a:schemeClr val="bg1"/>
                </a:solidFill>
              </a:rPr>
              <a:t>UI Policy vs. Client Script</a:t>
            </a:r>
          </a:p>
          <a:p>
            <a:r>
              <a:rPr lang="en-IN" dirty="0">
                <a:solidFill>
                  <a:schemeClr val="bg1"/>
                </a:solidFill>
              </a:rPr>
              <a:t>Flow designer</a:t>
            </a:r>
          </a:p>
        </p:txBody>
      </p:sp>
    </p:spTree>
    <p:extLst>
      <p:ext uri="{BB962C8B-B14F-4D97-AF65-F5344CB8AC3E}">
        <p14:creationId xmlns:p14="http://schemas.microsoft.com/office/powerpoint/2010/main" val="25964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8F546A-9031-F85E-CCCC-6097B764E862}"/>
              </a:ext>
            </a:extLst>
          </p:cNvPr>
          <p:cNvSpPr>
            <a:spLocks noGrp="1"/>
          </p:cNvSpPr>
          <p:nvPr>
            <p:ph type="title"/>
          </p:nvPr>
        </p:nvSpPr>
        <p:spPr/>
        <p:txBody>
          <a:bodyPr/>
          <a:lstStyle/>
          <a:p>
            <a:r>
              <a:rPr lang="en-IN" b="0" i="0" dirty="0">
                <a:solidFill>
                  <a:schemeClr val="bg1"/>
                </a:solidFill>
                <a:effectLst/>
                <a:latin typeface="Gilroy-Bold"/>
              </a:rPr>
              <a:t>Scripting Best Practices</a:t>
            </a:r>
            <a:endParaRPr lang="en-IN" dirty="0">
              <a:solidFill>
                <a:schemeClr val="bg1"/>
              </a:solidFill>
            </a:endParaRPr>
          </a:p>
        </p:txBody>
      </p:sp>
      <p:sp>
        <p:nvSpPr>
          <p:cNvPr id="6" name="Content Placeholder 5">
            <a:extLst>
              <a:ext uri="{FF2B5EF4-FFF2-40B4-BE49-F238E27FC236}">
                <a16:creationId xmlns:a16="http://schemas.microsoft.com/office/drawing/2014/main" id="{BA6AD653-AA06-EE9A-AB40-FD5218B4027B}"/>
              </a:ext>
            </a:extLst>
          </p:cNvPr>
          <p:cNvSpPr>
            <a:spLocks noGrp="1"/>
          </p:cNvSpPr>
          <p:nvPr>
            <p:ph sz="half" idx="2"/>
          </p:nvPr>
        </p:nvSpPr>
        <p:spPr/>
        <p:txBody>
          <a:bodyPr>
            <a:normAutofit/>
          </a:bodyPr>
          <a:lstStyle/>
          <a:p>
            <a:r>
              <a:rPr lang="en-IN" sz="2800" b="0" i="0" dirty="0">
                <a:solidFill>
                  <a:schemeClr val="bg1"/>
                </a:solidFill>
                <a:effectLst/>
              </a:rPr>
              <a:t>Follow the organizational naming conventions</a:t>
            </a:r>
          </a:p>
          <a:p>
            <a:r>
              <a:rPr lang="en-IN" dirty="0">
                <a:solidFill>
                  <a:schemeClr val="bg1"/>
                </a:solidFill>
              </a:rPr>
              <a:t>Write description for every script you create</a:t>
            </a:r>
          </a:p>
          <a:p>
            <a:r>
              <a:rPr lang="en-IN" dirty="0">
                <a:solidFill>
                  <a:schemeClr val="bg1"/>
                </a:solidFill>
              </a:rPr>
              <a:t>Always mention from where the new event is being called while creating event registry</a:t>
            </a:r>
          </a:p>
          <a:p>
            <a:r>
              <a:rPr lang="en-IN" dirty="0">
                <a:solidFill>
                  <a:schemeClr val="bg1"/>
                </a:solidFill>
              </a:rPr>
              <a:t>Document it</a:t>
            </a:r>
          </a:p>
        </p:txBody>
      </p:sp>
      <p:pic>
        <p:nvPicPr>
          <p:cNvPr id="5" name="Picture 4">
            <a:extLst>
              <a:ext uri="{FF2B5EF4-FFF2-40B4-BE49-F238E27FC236}">
                <a16:creationId xmlns:a16="http://schemas.microsoft.com/office/drawing/2014/main" id="{860B584F-304A-0891-F4A7-E6AE20232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883" y="1912144"/>
            <a:ext cx="4430573" cy="3033712"/>
          </a:xfrm>
          <a:prstGeom prst="rect">
            <a:avLst/>
          </a:prstGeom>
          <a:ln>
            <a:solidFill>
              <a:schemeClr val="bg1"/>
            </a:solidFill>
          </a:ln>
        </p:spPr>
      </p:pic>
    </p:spTree>
    <p:extLst>
      <p:ext uri="{BB962C8B-B14F-4D97-AF65-F5344CB8AC3E}">
        <p14:creationId xmlns:p14="http://schemas.microsoft.com/office/powerpoint/2010/main" val="1591296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Best Practices for Code Formatting</a:t>
            </a:r>
            <a:br>
              <a:rPr lang="en-US" dirty="0">
                <a:solidFill>
                  <a:schemeClr val="bg1"/>
                </a:solidFill>
              </a:rPr>
            </a:br>
            <a:r>
              <a:rPr lang="en-US" sz="2000" dirty="0">
                <a:solidFill>
                  <a:schemeClr val="bg1"/>
                </a:solidFill>
              </a:rPr>
              <a:t>Comment your code</a:t>
            </a:r>
            <a:endParaRPr lang="en-IN" sz="2000" dirty="0">
              <a:solidFill>
                <a:schemeClr val="bg1"/>
              </a:solidFill>
            </a:endParaRPr>
          </a:p>
        </p:txBody>
      </p:sp>
      <p:pic>
        <p:nvPicPr>
          <p:cNvPr id="9" name="Content Placeholder 8">
            <a:extLst>
              <a:ext uri="{FF2B5EF4-FFF2-40B4-BE49-F238E27FC236}">
                <a16:creationId xmlns:a16="http://schemas.microsoft.com/office/drawing/2014/main" id="{CB3EB2D7-C1E6-FCFA-7F12-F31AB99C4A4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508"/>
            <a:ext cx="5181600" cy="2915572"/>
          </a:xfrm>
          <a:ln>
            <a:solidFill>
              <a:schemeClr val="bg1"/>
            </a:solidFill>
          </a:ln>
        </p:spPr>
      </p:pic>
      <p:sp>
        <p:nvSpPr>
          <p:cNvPr id="7" name="Content Placeholder 6">
            <a:extLst>
              <a:ext uri="{FF2B5EF4-FFF2-40B4-BE49-F238E27FC236}">
                <a16:creationId xmlns:a16="http://schemas.microsoft.com/office/drawing/2014/main" id="{6FC3C882-8F5B-A698-E9EF-7C3F004F22D8}"/>
              </a:ext>
            </a:extLst>
          </p:cNvPr>
          <p:cNvSpPr>
            <a:spLocks noGrp="1"/>
          </p:cNvSpPr>
          <p:nvPr>
            <p:ph sz="half" idx="2"/>
          </p:nvPr>
        </p:nvSpPr>
        <p:spPr/>
        <p:txBody>
          <a:bodyPr>
            <a:normAutofit fontScale="77500" lnSpcReduction="20000"/>
          </a:bodyPr>
          <a:lstStyle/>
          <a:p>
            <a:r>
              <a:rPr lang="en-US" b="0" i="0" dirty="0">
                <a:solidFill>
                  <a:schemeClr val="bg1"/>
                </a:solidFill>
                <a:effectLst/>
              </a:rPr>
              <a:t>What may seem obvious today may not be clear in the future, especially on a complicated section of code. </a:t>
            </a:r>
          </a:p>
          <a:p>
            <a:r>
              <a:rPr lang="en-US" b="0" i="0" dirty="0">
                <a:solidFill>
                  <a:schemeClr val="bg1"/>
                </a:solidFill>
                <a:effectLst/>
              </a:rPr>
              <a:t>Comments should be well-written and clear, just like the code they are annotating.</a:t>
            </a:r>
          </a:p>
          <a:p>
            <a:r>
              <a:rPr lang="en-IN" b="0" i="0" dirty="0">
                <a:solidFill>
                  <a:schemeClr val="bg1"/>
                </a:solidFill>
                <a:effectLst/>
              </a:rPr>
              <a:t>Write meaningful comments. </a:t>
            </a:r>
            <a:endParaRPr lang="en-US" b="0" i="0" dirty="0">
              <a:solidFill>
                <a:schemeClr val="bg1"/>
              </a:solidFill>
              <a:effectLst/>
            </a:endParaRPr>
          </a:p>
          <a:p>
            <a:r>
              <a:rPr lang="en-US" b="0" i="0" dirty="0">
                <a:solidFill>
                  <a:schemeClr val="bg1"/>
                </a:solidFill>
                <a:effectLst/>
              </a:rPr>
              <a:t>Clearly describe the purpose of functions and all inputs and outputs. </a:t>
            </a:r>
          </a:p>
          <a:p>
            <a:r>
              <a:rPr lang="en-US" b="0" i="0" dirty="0">
                <a:solidFill>
                  <a:schemeClr val="bg1"/>
                </a:solidFill>
                <a:effectLst/>
              </a:rPr>
              <a:t>Keep comments as accurate as possible. </a:t>
            </a:r>
          </a:p>
          <a:p>
            <a:r>
              <a:rPr lang="en-US" b="0" i="0" dirty="0">
                <a:solidFill>
                  <a:schemeClr val="bg1"/>
                </a:solidFill>
                <a:effectLst/>
              </a:rPr>
              <a:t>Also be sure to keep comments up to date as the scripts are updated.</a:t>
            </a:r>
          </a:p>
          <a:p>
            <a:r>
              <a:rPr lang="en-US" dirty="0">
                <a:solidFill>
                  <a:schemeClr val="bg1"/>
                </a:solidFill>
              </a:rPr>
              <a:t>Include leading spaces in comments</a:t>
            </a:r>
          </a:p>
        </p:txBody>
      </p:sp>
    </p:spTree>
    <p:extLst>
      <p:ext uri="{BB962C8B-B14F-4D97-AF65-F5344CB8AC3E}">
        <p14:creationId xmlns:p14="http://schemas.microsoft.com/office/powerpoint/2010/main" val="2418635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19513A-2FA6-517E-2916-C6629AE03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950" y="2221"/>
            <a:ext cx="9532099" cy="6855779"/>
          </a:xfrm>
          <a:prstGeom prst="rect">
            <a:avLst/>
          </a:prstGeom>
        </p:spPr>
      </p:pic>
    </p:spTree>
    <p:extLst>
      <p:ext uri="{BB962C8B-B14F-4D97-AF65-F5344CB8AC3E}">
        <p14:creationId xmlns:p14="http://schemas.microsoft.com/office/powerpoint/2010/main" val="2176325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Best Practices for Code Formatting</a:t>
            </a:r>
            <a:br>
              <a:rPr lang="en-US" dirty="0">
                <a:solidFill>
                  <a:schemeClr val="bg1"/>
                </a:solidFill>
              </a:rPr>
            </a:br>
            <a:r>
              <a:rPr lang="en-US" sz="2000" dirty="0">
                <a:solidFill>
                  <a:schemeClr val="bg1"/>
                </a:solidFill>
              </a:rPr>
              <a:t>Comment your code</a:t>
            </a:r>
            <a:endParaRPr lang="en-IN" sz="2000" dirty="0">
              <a:solidFill>
                <a:schemeClr val="bg1"/>
              </a:solidFill>
            </a:endParaRPr>
          </a:p>
        </p:txBody>
      </p:sp>
      <p:sp>
        <p:nvSpPr>
          <p:cNvPr id="3" name="Content Placeholder 2">
            <a:extLst>
              <a:ext uri="{FF2B5EF4-FFF2-40B4-BE49-F238E27FC236}">
                <a16:creationId xmlns:a16="http://schemas.microsoft.com/office/drawing/2014/main" id="{CA05AECE-D58F-E35D-20D3-579025B53FF5}"/>
              </a:ext>
            </a:extLst>
          </p:cNvPr>
          <p:cNvSpPr>
            <a:spLocks noGrp="1"/>
          </p:cNvSpPr>
          <p:nvPr>
            <p:ph idx="1"/>
          </p:nvPr>
        </p:nvSpPr>
        <p:spPr>
          <a:xfrm>
            <a:off x="838200" y="1825625"/>
            <a:ext cx="5257800" cy="4351338"/>
          </a:xfrm>
        </p:spPr>
        <p:txBody>
          <a:bodyPr>
            <a:normAutofit fontScale="92500"/>
          </a:bodyPr>
          <a:lstStyle/>
          <a:p>
            <a:r>
              <a:rPr lang="en-IN" dirty="0">
                <a:solidFill>
                  <a:schemeClr val="bg1"/>
                </a:solidFill>
              </a:rPr>
              <a:t>Single line comments</a:t>
            </a:r>
          </a:p>
          <a:p>
            <a:pPr marL="0" indent="0">
              <a:buNone/>
            </a:pPr>
            <a:r>
              <a:rPr lang="en-IN" dirty="0">
                <a:solidFill>
                  <a:schemeClr val="bg1"/>
                </a:solidFill>
              </a:rPr>
              <a:t>	// This is Single line comment</a:t>
            </a:r>
          </a:p>
          <a:p>
            <a:pPr marL="0" indent="0">
              <a:buNone/>
            </a:pPr>
            <a:endParaRPr lang="en-IN" dirty="0">
              <a:solidFill>
                <a:schemeClr val="bg1"/>
              </a:solidFill>
            </a:endParaRPr>
          </a:p>
          <a:p>
            <a:r>
              <a:rPr lang="en-IN" dirty="0">
                <a:solidFill>
                  <a:schemeClr val="bg1"/>
                </a:solidFill>
              </a:rPr>
              <a:t>Multiline Comments</a:t>
            </a:r>
          </a:p>
          <a:p>
            <a:pPr marL="0" indent="0">
              <a:buNone/>
            </a:pPr>
            <a:r>
              <a:rPr lang="en-IN" dirty="0">
                <a:solidFill>
                  <a:schemeClr val="bg1"/>
                </a:solidFill>
              </a:rPr>
              <a:t>	/*</a:t>
            </a:r>
          </a:p>
          <a:p>
            <a:pPr marL="0" indent="0">
              <a:buNone/>
            </a:pPr>
            <a:r>
              <a:rPr lang="en-IN" dirty="0">
                <a:solidFill>
                  <a:schemeClr val="bg1"/>
                </a:solidFill>
              </a:rPr>
              <a:t>	     This is</a:t>
            </a:r>
          </a:p>
          <a:p>
            <a:pPr marL="0" indent="0">
              <a:buNone/>
            </a:pPr>
            <a:r>
              <a:rPr lang="en-IN" dirty="0">
                <a:solidFill>
                  <a:schemeClr val="bg1"/>
                </a:solidFill>
              </a:rPr>
              <a:t>	     multiline</a:t>
            </a:r>
          </a:p>
          <a:p>
            <a:pPr marL="0" indent="0">
              <a:buNone/>
            </a:pPr>
            <a:r>
              <a:rPr lang="en-IN" dirty="0">
                <a:solidFill>
                  <a:schemeClr val="bg1"/>
                </a:solidFill>
              </a:rPr>
              <a:t>	     comment</a:t>
            </a:r>
          </a:p>
          <a:p>
            <a:pPr marL="0" indent="0">
              <a:buNone/>
            </a:pPr>
            <a:r>
              <a:rPr lang="en-IN" dirty="0">
                <a:solidFill>
                  <a:schemeClr val="bg1"/>
                </a:solidFill>
              </a:rPr>
              <a:t>	*/</a:t>
            </a: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solidFill>
              </a:rPr>
              <a:t>Better multiline Comments</a:t>
            </a:r>
          </a:p>
          <a:p>
            <a:pPr marL="0" indent="0">
              <a:buFont typeface="Arial" panose="020B0604020202020204" pitchFamily="34" charset="0"/>
              <a:buNone/>
            </a:pPr>
            <a:r>
              <a:rPr lang="en-IN" dirty="0">
                <a:solidFill>
                  <a:schemeClr val="bg1"/>
                </a:solidFill>
              </a:rPr>
              <a:t>	/**</a:t>
            </a:r>
          </a:p>
          <a:p>
            <a:pPr marL="0" indent="0">
              <a:buFont typeface="Arial" panose="020B0604020202020204" pitchFamily="34" charset="0"/>
              <a:buNone/>
            </a:pPr>
            <a:r>
              <a:rPr lang="en-IN" dirty="0">
                <a:solidFill>
                  <a:schemeClr val="bg1"/>
                </a:solidFill>
              </a:rPr>
              <a:t>	  * This is</a:t>
            </a:r>
          </a:p>
          <a:p>
            <a:pPr marL="0" indent="0">
              <a:buFont typeface="Arial" panose="020B0604020202020204" pitchFamily="34" charset="0"/>
              <a:buNone/>
            </a:pPr>
            <a:r>
              <a:rPr lang="en-IN" dirty="0">
                <a:solidFill>
                  <a:schemeClr val="bg1"/>
                </a:solidFill>
              </a:rPr>
              <a:t>	  * multiline </a:t>
            </a:r>
          </a:p>
          <a:p>
            <a:pPr marL="0" indent="0">
              <a:buFont typeface="Arial" panose="020B0604020202020204" pitchFamily="34" charset="0"/>
              <a:buNone/>
            </a:pPr>
            <a:r>
              <a:rPr lang="en-IN" dirty="0">
                <a:solidFill>
                  <a:schemeClr val="bg1"/>
                </a:solidFill>
              </a:rPr>
              <a:t>	  * comment</a:t>
            </a:r>
          </a:p>
          <a:p>
            <a:pPr marL="0" indent="0">
              <a:buFont typeface="Arial" panose="020B0604020202020204" pitchFamily="34" charset="0"/>
              <a:buNone/>
            </a:pPr>
            <a:r>
              <a:rPr lang="en-IN" dirty="0">
                <a:solidFill>
                  <a:schemeClr val="bg1"/>
                </a:solidFill>
              </a:rPr>
              <a:t>	  */</a:t>
            </a:r>
          </a:p>
          <a:p>
            <a:endParaRPr lang="en-IN" dirty="0">
              <a:solidFill>
                <a:schemeClr val="bg1"/>
              </a:solidFill>
            </a:endParaRPr>
          </a:p>
          <a:p>
            <a:r>
              <a:rPr lang="en-IN" dirty="0">
                <a:solidFill>
                  <a:schemeClr val="bg1"/>
                </a:solidFill>
              </a:rPr>
              <a:t>Bad multiline Comments</a:t>
            </a:r>
          </a:p>
          <a:p>
            <a:pPr marL="457200" lvl="1" indent="0">
              <a:buFont typeface="Arial" panose="020B0604020202020204" pitchFamily="34" charset="0"/>
              <a:buNone/>
            </a:pPr>
            <a:r>
              <a:rPr lang="en-IN" dirty="0">
                <a:solidFill>
                  <a:schemeClr val="bg1"/>
                </a:solidFill>
              </a:rPr>
              <a:t>	// This is</a:t>
            </a:r>
          </a:p>
          <a:p>
            <a:pPr marL="457200" lvl="1" indent="0">
              <a:buFont typeface="Arial" panose="020B0604020202020204" pitchFamily="34" charset="0"/>
              <a:buNone/>
            </a:pPr>
            <a:r>
              <a:rPr lang="en-IN" dirty="0">
                <a:solidFill>
                  <a:schemeClr val="bg1"/>
                </a:solidFill>
              </a:rPr>
              <a:t>	// multiline</a:t>
            </a:r>
          </a:p>
          <a:p>
            <a:pPr marL="457200" lvl="1" indent="0">
              <a:buFont typeface="Arial" panose="020B0604020202020204" pitchFamily="34" charset="0"/>
              <a:buNone/>
            </a:pPr>
            <a:r>
              <a:rPr lang="en-IN" dirty="0">
                <a:solidFill>
                  <a:schemeClr val="bg1"/>
                </a:solidFill>
              </a:rPr>
              <a:t>	// comment</a:t>
            </a:r>
          </a:p>
          <a:p>
            <a:endParaRPr lang="en-IN" dirty="0">
              <a:solidFill>
                <a:schemeClr val="bg1"/>
              </a:solidFill>
            </a:endParaRPr>
          </a:p>
        </p:txBody>
      </p:sp>
    </p:spTree>
    <p:extLst>
      <p:ext uri="{BB962C8B-B14F-4D97-AF65-F5344CB8AC3E}">
        <p14:creationId xmlns:p14="http://schemas.microsoft.com/office/powerpoint/2010/main" val="2224113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Best Practices for Code Formatting</a:t>
            </a:r>
            <a:br>
              <a:rPr lang="en-US" dirty="0">
                <a:solidFill>
                  <a:schemeClr val="bg1"/>
                </a:solidFill>
              </a:rPr>
            </a:br>
            <a:r>
              <a:rPr lang="en-IN" sz="2000" b="0" i="0" dirty="0">
                <a:solidFill>
                  <a:schemeClr val="bg1"/>
                </a:solidFill>
                <a:effectLst/>
                <a:latin typeface="+mn-lt"/>
              </a:rPr>
              <a:t>Use White Space</a:t>
            </a:r>
            <a:endParaRPr lang="en-IN" sz="2000" dirty="0">
              <a:solidFill>
                <a:schemeClr val="bg1"/>
              </a:solidFill>
              <a:latin typeface="+mn-lt"/>
            </a:endParaRPr>
          </a:p>
        </p:txBody>
      </p:sp>
      <p:sp>
        <p:nvSpPr>
          <p:cNvPr id="7" name="Content Placeholder 6">
            <a:extLst>
              <a:ext uri="{FF2B5EF4-FFF2-40B4-BE49-F238E27FC236}">
                <a16:creationId xmlns:a16="http://schemas.microsoft.com/office/drawing/2014/main" id="{6FC3C882-8F5B-A698-E9EF-7C3F004F22D8}"/>
              </a:ext>
            </a:extLst>
          </p:cNvPr>
          <p:cNvSpPr>
            <a:spLocks noGrp="1"/>
          </p:cNvSpPr>
          <p:nvPr>
            <p:ph sz="half" idx="2"/>
          </p:nvPr>
        </p:nvSpPr>
        <p:spPr>
          <a:xfrm>
            <a:off x="5694947" y="1825625"/>
            <a:ext cx="5658853" cy="4351338"/>
          </a:xfrm>
        </p:spPr>
        <p:txBody>
          <a:bodyPr>
            <a:noAutofit/>
          </a:bodyPr>
          <a:lstStyle/>
          <a:p>
            <a:pPr algn="l"/>
            <a:r>
              <a:rPr lang="en-US" sz="1800" b="0" i="0" dirty="0">
                <a:solidFill>
                  <a:schemeClr val="bg1"/>
                </a:solidFill>
                <a:effectLst/>
              </a:rPr>
              <a:t>Use empty lines and spaces to make code more readable. </a:t>
            </a:r>
          </a:p>
          <a:p>
            <a:pPr algn="l"/>
            <a:r>
              <a:rPr lang="en-US" sz="1800" b="0" i="0" dirty="0">
                <a:solidFill>
                  <a:schemeClr val="bg1"/>
                </a:solidFill>
                <a:effectLst/>
              </a:rPr>
              <a:t>The easier it is to read code, the easier it is to identify and correct issues. </a:t>
            </a:r>
          </a:p>
          <a:p>
            <a:pPr algn="l"/>
            <a:r>
              <a:rPr lang="en-US" sz="1800" b="0" i="0" dirty="0">
                <a:solidFill>
                  <a:schemeClr val="bg1"/>
                </a:solidFill>
                <a:effectLst/>
              </a:rPr>
              <a:t>Empty lines help visually group blocks of code together so the reader can see the logical organization. </a:t>
            </a:r>
          </a:p>
          <a:p>
            <a:pPr algn="l"/>
            <a:r>
              <a:rPr lang="en-US" sz="1800" b="0" i="0" dirty="0">
                <a:solidFill>
                  <a:schemeClr val="bg1"/>
                </a:solidFill>
                <a:effectLst/>
              </a:rPr>
              <a:t>Spaces on each line help make the items on an individual line easier to read.</a:t>
            </a:r>
          </a:p>
          <a:p>
            <a:pPr algn="l"/>
            <a:r>
              <a:rPr lang="en-US" sz="1800" b="0" i="0" dirty="0">
                <a:solidFill>
                  <a:schemeClr val="bg1"/>
                </a:solidFill>
                <a:effectLst/>
              </a:rPr>
              <a:t>The format code button in the ServiceNow syntax editor toolbar is a useful tool for adjusting indentation without altering other spacing.</a:t>
            </a:r>
          </a:p>
          <a:p>
            <a:pPr algn="l"/>
            <a:r>
              <a:rPr lang="en-US" sz="1800" b="0" i="0" dirty="0">
                <a:solidFill>
                  <a:schemeClr val="bg1"/>
                </a:solidFill>
                <a:effectLst/>
              </a:rPr>
              <a:t>The lack of indentation and spacing in the previous example makes it difficult to determine the flow of logic. </a:t>
            </a:r>
          </a:p>
        </p:txBody>
      </p:sp>
      <p:pic>
        <p:nvPicPr>
          <p:cNvPr id="8" name="Content Placeholder 7">
            <a:extLst>
              <a:ext uri="{FF2B5EF4-FFF2-40B4-BE49-F238E27FC236}">
                <a16:creationId xmlns:a16="http://schemas.microsoft.com/office/drawing/2014/main" id="{F4221D3B-DE3C-F24E-23F2-335993058F1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5800" y="3019896"/>
            <a:ext cx="4856163" cy="1962796"/>
          </a:xfrm>
          <a:ln w="38100">
            <a:solidFill>
              <a:schemeClr val="bg1"/>
            </a:solidFill>
          </a:ln>
        </p:spPr>
      </p:pic>
    </p:spTree>
    <p:extLst>
      <p:ext uri="{BB962C8B-B14F-4D97-AF65-F5344CB8AC3E}">
        <p14:creationId xmlns:p14="http://schemas.microsoft.com/office/powerpoint/2010/main" val="2334906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Best Practices for Code Formatting</a:t>
            </a:r>
            <a:br>
              <a:rPr lang="en-US" dirty="0">
                <a:solidFill>
                  <a:schemeClr val="bg1"/>
                </a:solidFill>
              </a:rPr>
            </a:br>
            <a:r>
              <a:rPr lang="en-US" sz="2000" dirty="0">
                <a:solidFill>
                  <a:schemeClr val="bg1"/>
                </a:solidFill>
              </a:rPr>
              <a:t>Punctuations - Be consistent!</a:t>
            </a:r>
            <a:endParaRPr lang="en-IN" sz="2000" dirty="0">
              <a:solidFill>
                <a:schemeClr val="bg1"/>
              </a:solidFill>
            </a:endParaRPr>
          </a:p>
        </p:txBody>
      </p:sp>
      <p:sp>
        <p:nvSpPr>
          <p:cNvPr id="7" name="Content Placeholder 6">
            <a:extLst>
              <a:ext uri="{FF2B5EF4-FFF2-40B4-BE49-F238E27FC236}">
                <a16:creationId xmlns:a16="http://schemas.microsoft.com/office/drawing/2014/main" id="{6FC3C882-8F5B-A698-E9EF-7C3F004F22D8}"/>
              </a:ext>
            </a:extLst>
          </p:cNvPr>
          <p:cNvSpPr>
            <a:spLocks noGrp="1"/>
          </p:cNvSpPr>
          <p:nvPr>
            <p:ph sz="half" idx="2"/>
          </p:nvPr>
        </p:nvSpPr>
        <p:spPr/>
        <p:txBody>
          <a:bodyPr>
            <a:normAutofit fontScale="85000" lnSpcReduction="20000"/>
          </a:bodyPr>
          <a:lstStyle/>
          <a:p>
            <a:r>
              <a:rPr lang="en-US" dirty="0">
                <a:solidFill>
                  <a:schemeClr val="bg1"/>
                </a:solidFill>
              </a:rPr>
              <a:t>End statements (which does not end with curly braces) with a semicolon</a:t>
            </a:r>
          </a:p>
          <a:p>
            <a:r>
              <a:rPr lang="en-IN" dirty="0">
                <a:solidFill>
                  <a:schemeClr val="bg1"/>
                </a:solidFill>
              </a:rPr>
              <a:t>Standardize line length</a:t>
            </a:r>
          </a:p>
          <a:p>
            <a:r>
              <a:rPr lang="en-IN" dirty="0">
                <a:solidFill>
                  <a:schemeClr val="bg1"/>
                </a:solidFill>
              </a:rPr>
              <a:t>Use commas consistently</a:t>
            </a:r>
          </a:p>
          <a:p>
            <a:r>
              <a:rPr lang="en-IN" dirty="0">
                <a:solidFill>
                  <a:schemeClr val="bg1"/>
                </a:solidFill>
              </a:rPr>
              <a:t>Indent consistently</a:t>
            </a:r>
          </a:p>
          <a:p>
            <a:r>
              <a:rPr lang="en-IN" dirty="0">
                <a:solidFill>
                  <a:schemeClr val="bg1"/>
                </a:solidFill>
              </a:rPr>
              <a:t>Use space before and after operators</a:t>
            </a:r>
          </a:p>
          <a:p>
            <a:r>
              <a:rPr lang="en-IN" dirty="0">
                <a:solidFill>
                  <a:schemeClr val="bg1"/>
                </a:solidFill>
              </a:rPr>
              <a:t>Use a consistent format for blocks</a:t>
            </a:r>
          </a:p>
          <a:p>
            <a:r>
              <a:rPr lang="en-US" dirty="0">
                <a:solidFill>
                  <a:schemeClr val="bg1"/>
                </a:solidFill>
              </a:rPr>
              <a:t>Use consistent spacing before function signature parentheses</a:t>
            </a:r>
          </a:p>
          <a:p>
            <a:r>
              <a:rPr lang="en-IN" dirty="0">
                <a:solidFill>
                  <a:schemeClr val="bg1"/>
                </a:solidFill>
              </a:rPr>
              <a:t>Space after commas, but not before</a:t>
            </a:r>
          </a:p>
          <a:p>
            <a:r>
              <a:rPr lang="en-IN" dirty="0">
                <a:solidFill>
                  <a:schemeClr val="bg1"/>
                </a:solidFill>
              </a:rPr>
              <a:t>Limit blank spaces to one line</a:t>
            </a:r>
          </a:p>
          <a:p>
            <a:r>
              <a:rPr lang="en-IN" sz="2800" b="0" i="0" dirty="0">
                <a:solidFill>
                  <a:schemeClr val="bg1"/>
                </a:solidFill>
                <a:effectLst/>
                <a:latin typeface="+mn-lt"/>
              </a:rPr>
              <a:t>Write Simple Statements</a:t>
            </a:r>
            <a:endParaRPr lang="en-IN" dirty="0">
              <a:solidFill>
                <a:schemeClr val="bg1"/>
              </a:solidFill>
            </a:endParaRPr>
          </a:p>
        </p:txBody>
      </p:sp>
      <p:pic>
        <p:nvPicPr>
          <p:cNvPr id="6" name="Content Placeholder 5">
            <a:extLst>
              <a:ext uri="{FF2B5EF4-FFF2-40B4-BE49-F238E27FC236}">
                <a16:creationId xmlns:a16="http://schemas.microsoft.com/office/drawing/2014/main" id="{198E2906-A4C4-C71A-FA8E-A03623EF8B8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23995"/>
            <a:ext cx="5181600" cy="3954597"/>
          </a:xfrm>
          <a:ln>
            <a:solidFill>
              <a:schemeClr val="bg1"/>
            </a:solidFill>
          </a:ln>
        </p:spPr>
      </p:pic>
    </p:spTree>
    <p:extLst>
      <p:ext uri="{BB962C8B-B14F-4D97-AF65-F5344CB8AC3E}">
        <p14:creationId xmlns:p14="http://schemas.microsoft.com/office/powerpoint/2010/main" val="2182069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Don’t repeat yourself (DRY)</a:t>
            </a:r>
            <a:endParaRPr lang="en-IN" sz="2000" dirty="0">
              <a:solidFill>
                <a:schemeClr val="bg1"/>
              </a:solidFill>
              <a:latin typeface="+mn-lt"/>
            </a:endParaRP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pic>
        <p:nvPicPr>
          <p:cNvPr id="11" name="Content Placeholder 10">
            <a:extLst>
              <a:ext uri="{FF2B5EF4-FFF2-40B4-BE49-F238E27FC236}">
                <a16:creationId xmlns:a16="http://schemas.microsoft.com/office/drawing/2014/main" id="{741C87E8-B265-B441-8EE4-316C8B9F05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7817" y="2370688"/>
            <a:ext cx="4286250" cy="4133850"/>
          </a:xfrm>
          <a:ln w="38100">
            <a:solidFill>
              <a:schemeClr val="bg1"/>
            </a:solidFill>
          </a:ln>
        </p:spPr>
      </p:pic>
      <p:sp>
        <p:nvSpPr>
          <p:cNvPr id="14" name="Content Placeholder 6">
            <a:extLst>
              <a:ext uri="{FF2B5EF4-FFF2-40B4-BE49-F238E27FC236}">
                <a16:creationId xmlns:a16="http://schemas.microsoft.com/office/drawing/2014/main" id="{E0D9F354-B466-FF82-C073-8EEAE9E584CF}"/>
              </a:ext>
            </a:extLst>
          </p:cNvPr>
          <p:cNvSpPr txBox="1">
            <a:spLocks/>
          </p:cNvSpPr>
          <p:nvPr/>
        </p:nvSpPr>
        <p:spPr>
          <a:xfrm>
            <a:off x="838200" y="1434016"/>
            <a:ext cx="1043940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chemeClr val="bg1"/>
                </a:solidFill>
                <a:effectLst/>
                <a:latin typeface="Arial" panose="020B0604020202020204" pitchFamily="34" charset="0"/>
              </a:rPr>
              <a:t>Every piece of knowledge must have a single, unambiguous, authoritative representation within a system.</a:t>
            </a:r>
            <a:endParaRPr lang="en-IN" dirty="0">
              <a:solidFill>
                <a:schemeClr val="bg1"/>
              </a:solidFill>
            </a:endParaRPr>
          </a:p>
        </p:txBody>
      </p:sp>
      <p:pic>
        <p:nvPicPr>
          <p:cNvPr id="16" name="Picture 15">
            <a:extLst>
              <a:ext uri="{FF2B5EF4-FFF2-40B4-BE49-F238E27FC236}">
                <a16:creationId xmlns:a16="http://schemas.microsoft.com/office/drawing/2014/main" id="{085947EF-D349-7FA4-BC48-9A6E841F3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111" y="2370688"/>
            <a:ext cx="4122187" cy="4122187"/>
          </a:xfrm>
          <a:prstGeom prst="rect">
            <a:avLst/>
          </a:prstGeom>
        </p:spPr>
      </p:pic>
    </p:spTree>
    <p:extLst>
      <p:ext uri="{BB962C8B-B14F-4D97-AF65-F5344CB8AC3E}">
        <p14:creationId xmlns:p14="http://schemas.microsoft.com/office/powerpoint/2010/main" val="266652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pPr algn="l"/>
            <a:r>
              <a:rPr lang="en-IN" b="0" i="0" dirty="0">
                <a:solidFill>
                  <a:schemeClr val="bg1"/>
                </a:solidFill>
                <a:effectLst/>
                <a:latin typeface="Gilroy-Medium"/>
              </a:rPr>
              <a:t>Create Small, Modular Components</a:t>
            </a:r>
          </a:p>
        </p:txBody>
      </p:sp>
      <p:sp>
        <p:nvSpPr>
          <p:cNvPr id="7" name="Content Placeholder 6">
            <a:extLst>
              <a:ext uri="{FF2B5EF4-FFF2-40B4-BE49-F238E27FC236}">
                <a16:creationId xmlns:a16="http://schemas.microsoft.com/office/drawing/2014/main" id="{6FC3C882-8F5B-A698-E9EF-7C3F004F22D8}"/>
              </a:ext>
            </a:extLst>
          </p:cNvPr>
          <p:cNvSpPr>
            <a:spLocks noGrp="1"/>
          </p:cNvSpPr>
          <p:nvPr>
            <p:ph sz="half" idx="2"/>
          </p:nvPr>
        </p:nvSpPr>
        <p:spPr/>
        <p:txBody>
          <a:bodyPr>
            <a:normAutofit fontScale="85000" lnSpcReduction="20000"/>
          </a:bodyPr>
          <a:lstStyle/>
          <a:p>
            <a:r>
              <a:rPr lang="en-US" b="0" i="0" dirty="0">
                <a:solidFill>
                  <a:schemeClr val="bg1"/>
                </a:solidFill>
                <a:effectLst/>
              </a:rPr>
              <a:t>Break your code into modular components or specialized functions. </a:t>
            </a:r>
          </a:p>
          <a:p>
            <a:r>
              <a:rPr lang="en-US" b="0" i="0" dirty="0">
                <a:solidFill>
                  <a:schemeClr val="bg1"/>
                </a:solidFill>
                <a:effectLst/>
              </a:rPr>
              <a:t>Script Include functions are excellent examples of this technique. </a:t>
            </a:r>
          </a:p>
          <a:p>
            <a:pPr algn="l">
              <a:buFont typeface="Arial" panose="020B0604020202020204" pitchFamily="34" charset="0"/>
              <a:buChar char="•"/>
            </a:pPr>
            <a:r>
              <a:rPr lang="en-US" b="0" i="0" dirty="0">
                <a:solidFill>
                  <a:schemeClr val="bg1"/>
                </a:solidFill>
                <a:effectLst/>
              </a:rPr>
              <a:t>They are easy to create because they are small and simple with limited functionality.</a:t>
            </a:r>
          </a:p>
          <a:p>
            <a:pPr algn="l">
              <a:buFont typeface="Arial" panose="020B0604020202020204" pitchFamily="34" charset="0"/>
              <a:buChar char="•"/>
            </a:pPr>
            <a:r>
              <a:rPr lang="en-US" b="0" i="0" dirty="0">
                <a:solidFill>
                  <a:schemeClr val="bg1"/>
                </a:solidFill>
                <a:effectLst/>
              </a:rPr>
              <a:t>They are generally simpler and shorter, so it is easy to understand the logic, inputs, and outputs. </a:t>
            </a:r>
          </a:p>
          <a:p>
            <a:pPr algn="l">
              <a:buFont typeface="Arial" panose="020B0604020202020204" pitchFamily="34" charset="0"/>
              <a:buChar char="•"/>
            </a:pPr>
            <a:r>
              <a:rPr lang="en-US" b="0" i="0" dirty="0">
                <a:solidFill>
                  <a:schemeClr val="bg1"/>
                </a:solidFill>
                <a:effectLst/>
              </a:rPr>
              <a:t>This makes it easier for the next person who works with the code to make modifications.</a:t>
            </a:r>
          </a:p>
          <a:p>
            <a:pPr algn="l">
              <a:buFont typeface="Arial" panose="020B0604020202020204" pitchFamily="34" charset="0"/>
              <a:buChar char="•"/>
            </a:pPr>
            <a:r>
              <a:rPr lang="en-US" b="0" i="0" dirty="0">
                <a:solidFill>
                  <a:schemeClr val="bg1"/>
                </a:solidFill>
                <a:effectLst/>
              </a:rPr>
              <a:t>They are easier to test. </a:t>
            </a:r>
          </a:p>
        </p:txBody>
      </p:sp>
      <p:pic>
        <p:nvPicPr>
          <p:cNvPr id="6" name="Content Placeholder 5">
            <a:extLst>
              <a:ext uri="{FF2B5EF4-FFF2-40B4-BE49-F238E27FC236}">
                <a16:creationId xmlns:a16="http://schemas.microsoft.com/office/drawing/2014/main" id="{482C519C-1225-EE90-5B1D-EED97E139B5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638983"/>
            <a:ext cx="5181600" cy="2724622"/>
          </a:xfrm>
          <a:ln w="38100">
            <a:solidFill>
              <a:schemeClr val="bg1"/>
            </a:solidFill>
          </a:ln>
        </p:spPr>
      </p:pic>
    </p:spTree>
    <p:extLst>
      <p:ext uri="{BB962C8B-B14F-4D97-AF65-F5344CB8AC3E}">
        <p14:creationId xmlns:p14="http://schemas.microsoft.com/office/powerpoint/2010/main" val="281736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pPr algn="l"/>
            <a:r>
              <a:rPr lang="en-IN" b="0" i="0" dirty="0">
                <a:solidFill>
                  <a:schemeClr val="bg1"/>
                </a:solidFill>
                <a:effectLst/>
                <a:latin typeface="Gilroy-Medium"/>
              </a:rPr>
              <a:t>Create Small, Modular Components</a:t>
            </a:r>
          </a:p>
        </p:txBody>
      </p:sp>
      <p:sp>
        <p:nvSpPr>
          <p:cNvPr id="7" name="Content Placeholder 6">
            <a:extLst>
              <a:ext uri="{FF2B5EF4-FFF2-40B4-BE49-F238E27FC236}">
                <a16:creationId xmlns:a16="http://schemas.microsoft.com/office/drawing/2014/main" id="{6FC3C882-8F5B-A698-E9EF-7C3F004F22D8}"/>
              </a:ext>
            </a:extLst>
          </p:cNvPr>
          <p:cNvSpPr>
            <a:spLocks noGrp="1"/>
          </p:cNvSpPr>
          <p:nvPr>
            <p:ph sz="half" idx="2"/>
          </p:nvPr>
        </p:nvSpPr>
        <p:spPr>
          <a:xfrm>
            <a:off x="838200" y="1825625"/>
            <a:ext cx="10515600" cy="4351338"/>
          </a:xfrm>
        </p:spPr>
        <p:txBody>
          <a:bodyPr>
            <a:normAutofit/>
          </a:bodyPr>
          <a:lstStyle/>
          <a:p>
            <a:r>
              <a:rPr lang="en-US" sz="1800" b="0" i="0" dirty="0">
                <a:solidFill>
                  <a:schemeClr val="bg1"/>
                </a:solidFill>
                <a:effectLst/>
              </a:rPr>
              <a:t>If you see the same or similar logic repeated in a process, consider creating a specialized function.</a:t>
            </a:r>
          </a:p>
          <a:p>
            <a:r>
              <a:rPr lang="en-US" sz="1800" b="0" i="0" dirty="0">
                <a:solidFill>
                  <a:schemeClr val="bg1"/>
                </a:solidFill>
                <a:effectLst/>
              </a:rPr>
              <a:t>This improves the quality of code, saves you the trouble of searching through multiple blocks of similar code when a problem arises, and makes code easier to maintain.</a:t>
            </a:r>
          </a:p>
          <a:p>
            <a:r>
              <a:rPr lang="en-US" sz="1800" b="0" i="0" dirty="0">
                <a:solidFill>
                  <a:schemeClr val="bg1"/>
                </a:solidFill>
                <a:effectLst/>
              </a:rPr>
              <a:t>When you test the code, be sure to test both valid and invalid inputs to ensure the script is as robust as possible.</a:t>
            </a:r>
          </a:p>
          <a:p>
            <a:pPr algn="l"/>
            <a:r>
              <a:rPr lang="en-US" sz="1800" b="0" i="0" dirty="0">
                <a:solidFill>
                  <a:schemeClr val="bg1"/>
                </a:solidFill>
                <a:effectLst/>
              </a:rPr>
              <a:t>Avoid situations where the same function is repeatedly called with the same result. This is common when you call functions with no parameters. Depending on the function, repeated calls may negatively affect performance.</a:t>
            </a:r>
          </a:p>
          <a:p>
            <a:pPr algn="l"/>
            <a:r>
              <a:rPr lang="en-US" sz="1800" b="0" i="0" dirty="0">
                <a:solidFill>
                  <a:schemeClr val="bg1"/>
                </a:solidFill>
                <a:effectLst/>
              </a:rPr>
              <a:t>When possible, use a descriptive variable to store a value and refer to the variable instead of calling the same function repeatedly. Using variables can also make the code easier to understand. </a:t>
            </a:r>
          </a:p>
          <a:p>
            <a:r>
              <a:rPr lang="en-US" sz="1800" b="0" i="0" dirty="0">
                <a:solidFill>
                  <a:schemeClr val="bg1"/>
                </a:solidFill>
                <a:effectLst/>
              </a:rPr>
              <a:t>Whenever writing a script that only needs to run in a single context, such as a transform map script, use this type of function. </a:t>
            </a:r>
          </a:p>
          <a:p>
            <a:r>
              <a:rPr lang="en-US" sz="1800" b="0" i="0" dirty="0">
                <a:solidFill>
                  <a:schemeClr val="bg1"/>
                </a:solidFill>
                <a:effectLst/>
              </a:rPr>
              <a:t>For functions that must run in multiple contexts, consider reusable functions instead.</a:t>
            </a:r>
          </a:p>
        </p:txBody>
      </p:sp>
    </p:spTree>
    <p:extLst>
      <p:ext uri="{BB962C8B-B14F-4D97-AF65-F5344CB8AC3E}">
        <p14:creationId xmlns:p14="http://schemas.microsoft.com/office/powerpoint/2010/main" val="882791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Best Practices for Functions and Classes</a:t>
            </a:r>
            <a:endParaRPr lang="en-IN" sz="2000" dirty="0">
              <a:solidFill>
                <a:schemeClr val="bg1"/>
              </a:solidFill>
            </a:endParaRPr>
          </a:p>
        </p:txBody>
      </p:sp>
      <p:sp>
        <p:nvSpPr>
          <p:cNvPr id="7" name="Content Placeholder 6">
            <a:extLst>
              <a:ext uri="{FF2B5EF4-FFF2-40B4-BE49-F238E27FC236}">
                <a16:creationId xmlns:a16="http://schemas.microsoft.com/office/drawing/2014/main" id="{6FC3C882-8F5B-A698-E9EF-7C3F004F22D8}"/>
              </a:ext>
            </a:extLst>
          </p:cNvPr>
          <p:cNvSpPr>
            <a:spLocks noGrp="1"/>
          </p:cNvSpPr>
          <p:nvPr>
            <p:ph sz="half" idx="2"/>
          </p:nvPr>
        </p:nvSpPr>
        <p:spPr/>
        <p:txBody>
          <a:bodyPr>
            <a:normAutofit fontScale="70000" lnSpcReduction="20000"/>
          </a:bodyPr>
          <a:lstStyle/>
          <a:p>
            <a:r>
              <a:rPr lang="en-US" dirty="0">
                <a:solidFill>
                  <a:schemeClr val="bg1"/>
                </a:solidFill>
              </a:rPr>
              <a:t>Use </a:t>
            </a:r>
            <a:r>
              <a:rPr lang="en-US" b="1" dirty="0">
                <a:solidFill>
                  <a:schemeClr val="bg1"/>
                </a:solidFill>
              </a:rPr>
              <a:t>camelCase</a:t>
            </a:r>
            <a:r>
              <a:rPr lang="en-US" dirty="0">
                <a:solidFill>
                  <a:schemeClr val="bg1"/>
                </a:solidFill>
              </a:rPr>
              <a:t> for naming functions and variables</a:t>
            </a:r>
          </a:p>
          <a:p>
            <a:r>
              <a:rPr lang="en-US" dirty="0">
                <a:solidFill>
                  <a:schemeClr val="bg1"/>
                </a:solidFill>
              </a:rPr>
              <a:t>Use function expressions instead of declarations</a:t>
            </a:r>
          </a:p>
          <a:p>
            <a:r>
              <a:rPr lang="en-US" dirty="0">
                <a:solidFill>
                  <a:schemeClr val="bg1"/>
                </a:solidFill>
              </a:rPr>
              <a:t>Leave parameter values untouched</a:t>
            </a:r>
          </a:p>
          <a:p>
            <a:r>
              <a:rPr lang="en-US" dirty="0">
                <a:solidFill>
                  <a:schemeClr val="bg1"/>
                </a:solidFill>
              </a:rPr>
              <a:t>Use </a:t>
            </a:r>
            <a:r>
              <a:rPr lang="en-US" b="1" dirty="0">
                <a:solidFill>
                  <a:schemeClr val="bg1"/>
                </a:solidFill>
              </a:rPr>
              <a:t>PascalCase</a:t>
            </a:r>
            <a:r>
              <a:rPr lang="en-US" dirty="0">
                <a:solidFill>
                  <a:schemeClr val="bg1"/>
                </a:solidFill>
              </a:rPr>
              <a:t> for naming classes and constructors</a:t>
            </a:r>
          </a:p>
          <a:p>
            <a:r>
              <a:rPr lang="en-US" dirty="0">
                <a:solidFill>
                  <a:schemeClr val="bg1"/>
                </a:solidFill>
              </a:rPr>
              <a:t>Use </a:t>
            </a:r>
            <a:r>
              <a:rPr lang="en-US" b="1" dirty="0">
                <a:solidFill>
                  <a:schemeClr val="bg1"/>
                </a:solidFill>
              </a:rPr>
              <a:t>this</a:t>
            </a:r>
            <a:r>
              <a:rPr lang="en-US" dirty="0">
                <a:solidFill>
                  <a:schemeClr val="bg1"/>
                </a:solidFill>
              </a:rPr>
              <a:t> only in classes or constructors</a:t>
            </a:r>
          </a:p>
          <a:p>
            <a:r>
              <a:rPr lang="en-US" dirty="0">
                <a:solidFill>
                  <a:schemeClr val="bg1"/>
                </a:solidFill>
              </a:rPr>
              <a:t>Return </a:t>
            </a:r>
            <a:r>
              <a:rPr lang="en-US" b="1" dirty="0">
                <a:solidFill>
                  <a:schemeClr val="bg1"/>
                </a:solidFill>
              </a:rPr>
              <a:t>this</a:t>
            </a:r>
            <a:r>
              <a:rPr lang="en-US" dirty="0">
                <a:solidFill>
                  <a:schemeClr val="bg1"/>
                </a:solidFill>
              </a:rPr>
              <a:t> from methods</a:t>
            </a:r>
          </a:p>
          <a:p>
            <a:r>
              <a:rPr lang="en-US" dirty="0">
                <a:solidFill>
                  <a:schemeClr val="bg1"/>
                </a:solidFill>
              </a:rPr>
              <a:t>Don't assign </a:t>
            </a:r>
            <a:r>
              <a:rPr lang="en-US" b="1" dirty="0">
                <a:solidFill>
                  <a:schemeClr val="bg1"/>
                </a:solidFill>
              </a:rPr>
              <a:t>this</a:t>
            </a:r>
            <a:r>
              <a:rPr lang="en-US" dirty="0">
                <a:solidFill>
                  <a:schemeClr val="bg1"/>
                </a:solidFill>
              </a:rPr>
              <a:t> to another variable</a:t>
            </a:r>
          </a:p>
          <a:p>
            <a:r>
              <a:rPr lang="en-US" b="0" i="0" dirty="0">
                <a:solidFill>
                  <a:schemeClr val="bg1"/>
                </a:solidFill>
                <a:effectLst/>
              </a:rPr>
              <a:t>Get in the practice of returning some type of value when you create new functions. The value returned can tell the calling code useful information about how the function executed.</a:t>
            </a:r>
            <a:endParaRPr lang="en-US" dirty="0">
              <a:solidFill>
                <a:schemeClr val="bg1"/>
              </a:solidFill>
            </a:endParaRPr>
          </a:p>
        </p:txBody>
      </p:sp>
      <p:pic>
        <p:nvPicPr>
          <p:cNvPr id="8" name="Content Placeholder 7">
            <a:extLst>
              <a:ext uri="{FF2B5EF4-FFF2-40B4-BE49-F238E27FC236}">
                <a16:creationId xmlns:a16="http://schemas.microsoft.com/office/drawing/2014/main" id="{F05A7038-10E0-639D-C5B1-F4D3BD9936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96077" y="1825625"/>
            <a:ext cx="4465846" cy="4351338"/>
          </a:xfrm>
          <a:ln w="57150">
            <a:solidFill>
              <a:schemeClr val="bg1"/>
            </a:solidFill>
          </a:ln>
        </p:spPr>
      </p:pic>
    </p:spTree>
    <p:extLst>
      <p:ext uri="{BB962C8B-B14F-4D97-AF65-F5344CB8AC3E}">
        <p14:creationId xmlns:p14="http://schemas.microsoft.com/office/powerpoint/2010/main" val="3266801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76207AA-26E2-A17E-949F-46A26CBAD7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17186" y="0"/>
            <a:ext cx="9957627" cy="6860455"/>
          </a:xfrm>
        </p:spPr>
      </p:pic>
    </p:spTree>
    <p:extLst>
      <p:ext uri="{BB962C8B-B14F-4D97-AF65-F5344CB8AC3E}">
        <p14:creationId xmlns:p14="http://schemas.microsoft.com/office/powerpoint/2010/main" val="916292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Best Practices for Data</a:t>
            </a:r>
            <a:br>
              <a:rPr lang="en-US" dirty="0">
                <a:solidFill>
                  <a:schemeClr val="bg1"/>
                </a:solidFill>
              </a:rPr>
            </a:br>
            <a:r>
              <a:rPr lang="en-US" sz="2000" dirty="0">
                <a:solidFill>
                  <a:schemeClr val="bg1"/>
                </a:solidFill>
              </a:rPr>
              <a:t>Declaring Variables</a:t>
            </a:r>
            <a:endParaRPr lang="en-IN" sz="2000" dirty="0">
              <a:solidFill>
                <a:schemeClr val="bg1"/>
              </a:solidFill>
            </a:endParaRPr>
          </a:p>
        </p:txBody>
      </p:sp>
      <p:sp>
        <p:nvSpPr>
          <p:cNvPr id="7" name="Content Placeholder 6">
            <a:extLst>
              <a:ext uri="{FF2B5EF4-FFF2-40B4-BE49-F238E27FC236}">
                <a16:creationId xmlns:a16="http://schemas.microsoft.com/office/drawing/2014/main" id="{6FC3C882-8F5B-A698-E9EF-7C3F004F22D8}"/>
              </a:ext>
            </a:extLst>
          </p:cNvPr>
          <p:cNvSpPr>
            <a:spLocks noGrp="1"/>
          </p:cNvSpPr>
          <p:nvPr>
            <p:ph sz="half" idx="2"/>
          </p:nvPr>
        </p:nvSpPr>
        <p:spPr/>
        <p:txBody>
          <a:bodyPr>
            <a:normAutofit/>
          </a:bodyPr>
          <a:lstStyle/>
          <a:p>
            <a:r>
              <a:rPr lang="en-US" b="0" i="0" dirty="0">
                <a:solidFill>
                  <a:schemeClr val="bg1"/>
                </a:solidFill>
                <a:effectLst/>
              </a:rPr>
              <a:t>Meaningful names for functions and variables better indicate to readers the purpose of code.</a:t>
            </a:r>
            <a:endParaRPr lang="en-US" dirty="0">
              <a:solidFill>
                <a:schemeClr val="bg1"/>
              </a:solidFill>
            </a:endParaRPr>
          </a:p>
          <a:p>
            <a:r>
              <a:rPr lang="en-US" dirty="0">
                <a:solidFill>
                  <a:schemeClr val="bg1"/>
                </a:solidFill>
              </a:rPr>
              <a:t>Use individual statements to create variables</a:t>
            </a:r>
          </a:p>
          <a:p>
            <a:r>
              <a:rPr lang="en-US" dirty="0">
                <a:solidFill>
                  <a:schemeClr val="bg1"/>
                </a:solidFill>
              </a:rPr>
              <a:t>Use </a:t>
            </a:r>
            <a:r>
              <a:rPr lang="en-US" b="1" dirty="0">
                <a:solidFill>
                  <a:schemeClr val="bg1"/>
                </a:solidFill>
              </a:rPr>
              <a:t>camelCase</a:t>
            </a:r>
            <a:r>
              <a:rPr lang="en-US" dirty="0">
                <a:solidFill>
                  <a:schemeClr val="bg1"/>
                </a:solidFill>
              </a:rPr>
              <a:t> for naming variables</a:t>
            </a:r>
          </a:p>
          <a:p>
            <a:r>
              <a:rPr lang="en-US" dirty="0">
                <a:solidFill>
                  <a:schemeClr val="bg1"/>
                </a:solidFill>
              </a:rPr>
              <a:t>Remove unused variables</a:t>
            </a:r>
          </a:p>
        </p:txBody>
      </p:sp>
      <p:pic>
        <p:nvPicPr>
          <p:cNvPr id="5" name="Content Placeholder 4">
            <a:extLst>
              <a:ext uri="{FF2B5EF4-FFF2-40B4-BE49-F238E27FC236}">
                <a16:creationId xmlns:a16="http://schemas.microsoft.com/office/drawing/2014/main" id="{7ACD6CBB-F886-D1E9-D2A0-C2C74D6372B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72430" y="1825625"/>
            <a:ext cx="3513140" cy="4351338"/>
          </a:xfrm>
          <a:ln w="38100">
            <a:solidFill>
              <a:schemeClr val="bg1"/>
            </a:solidFill>
          </a:ln>
        </p:spPr>
      </p:pic>
    </p:spTree>
    <p:extLst>
      <p:ext uri="{BB962C8B-B14F-4D97-AF65-F5344CB8AC3E}">
        <p14:creationId xmlns:p14="http://schemas.microsoft.com/office/powerpoint/2010/main" val="184082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Best Practices for Data</a:t>
            </a:r>
            <a:br>
              <a:rPr lang="en-US" dirty="0">
                <a:solidFill>
                  <a:schemeClr val="bg1"/>
                </a:solidFill>
              </a:rPr>
            </a:br>
            <a:r>
              <a:rPr lang="en-US" sz="2000" dirty="0">
                <a:solidFill>
                  <a:schemeClr val="bg1"/>
                </a:solidFill>
              </a:rPr>
              <a:t>Assigning Values</a:t>
            </a:r>
            <a:endParaRPr lang="en-IN" sz="2000" dirty="0">
              <a:solidFill>
                <a:schemeClr val="bg1"/>
              </a:solidFill>
            </a:endParaRPr>
          </a:p>
        </p:txBody>
      </p:sp>
      <p:sp>
        <p:nvSpPr>
          <p:cNvPr id="7" name="Content Placeholder 6">
            <a:extLst>
              <a:ext uri="{FF2B5EF4-FFF2-40B4-BE49-F238E27FC236}">
                <a16:creationId xmlns:a16="http://schemas.microsoft.com/office/drawing/2014/main" id="{6FC3C882-8F5B-A698-E9EF-7C3F004F22D8}"/>
              </a:ext>
            </a:extLst>
          </p:cNvPr>
          <p:cNvSpPr>
            <a:spLocks noGrp="1"/>
          </p:cNvSpPr>
          <p:nvPr>
            <p:ph sz="half" idx="2"/>
          </p:nvPr>
        </p:nvSpPr>
        <p:spPr/>
        <p:txBody>
          <a:bodyPr>
            <a:normAutofit/>
          </a:bodyPr>
          <a:lstStyle/>
          <a:p>
            <a:r>
              <a:rPr lang="en-US" dirty="0">
                <a:solidFill>
                  <a:schemeClr val="bg1"/>
                </a:solidFill>
              </a:rPr>
              <a:t>Don't assign variables in chains</a:t>
            </a:r>
          </a:p>
          <a:p>
            <a:r>
              <a:rPr lang="en-US" dirty="0">
                <a:solidFill>
                  <a:schemeClr val="bg1"/>
                </a:solidFill>
              </a:rPr>
              <a:t>Standardize quotes</a:t>
            </a:r>
          </a:p>
          <a:p>
            <a:r>
              <a:rPr lang="en-US" dirty="0">
                <a:solidFill>
                  <a:schemeClr val="bg1"/>
                </a:solidFill>
              </a:rPr>
              <a:t>Create arrays and objects using literals</a:t>
            </a:r>
          </a:p>
          <a:p>
            <a:r>
              <a:rPr lang="en-US" dirty="0">
                <a:solidFill>
                  <a:schemeClr val="bg1"/>
                </a:solidFill>
              </a:rPr>
              <a:t>Quote object property names consistently</a:t>
            </a:r>
          </a:p>
          <a:p>
            <a:endParaRPr lang="en-US" dirty="0">
              <a:solidFill>
                <a:schemeClr val="bg1"/>
              </a:solidFill>
            </a:endParaRPr>
          </a:p>
        </p:txBody>
      </p:sp>
      <p:pic>
        <p:nvPicPr>
          <p:cNvPr id="6" name="Content Placeholder 5">
            <a:extLst>
              <a:ext uri="{FF2B5EF4-FFF2-40B4-BE49-F238E27FC236}">
                <a16:creationId xmlns:a16="http://schemas.microsoft.com/office/drawing/2014/main" id="{D309DCB7-96E0-7F89-83D0-8B1A9482699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4000" y="2096294"/>
            <a:ext cx="3810000" cy="3810000"/>
          </a:xfrm>
          <a:ln>
            <a:solidFill>
              <a:schemeClr val="bg1"/>
            </a:solidFill>
          </a:ln>
        </p:spPr>
      </p:pic>
    </p:spTree>
    <p:extLst>
      <p:ext uri="{BB962C8B-B14F-4D97-AF65-F5344CB8AC3E}">
        <p14:creationId xmlns:p14="http://schemas.microsoft.com/office/powerpoint/2010/main" val="245523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8DC75D-0814-DE93-80A2-361733C54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105" y="1291743"/>
            <a:ext cx="7113790" cy="4274514"/>
          </a:xfrm>
          <a:prstGeom prst="rect">
            <a:avLst/>
          </a:prstGeom>
        </p:spPr>
      </p:pic>
    </p:spTree>
    <p:extLst>
      <p:ext uri="{BB962C8B-B14F-4D97-AF65-F5344CB8AC3E}">
        <p14:creationId xmlns:p14="http://schemas.microsoft.com/office/powerpoint/2010/main" val="3306790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Best Practices for Data</a:t>
            </a:r>
            <a:br>
              <a:rPr lang="en-US" dirty="0">
                <a:solidFill>
                  <a:schemeClr val="bg1"/>
                </a:solidFill>
              </a:rPr>
            </a:br>
            <a:r>
              <a:rPr lang="en-US" sz="2000" dirty="0">
                <a:solidFill>
                  <a:schemeClr val="bg1"/>
                </a:solidFill>
              </a:rPr>
              <a:t>Type Casting</a:t>
            </a:r>
            <a:endParaRPr lang="en-IN" sz="2000" dirty="0">
              <a:solidFill>
                <a:schemeClr val="bg1"/>
              </a:solidFill>
            </a:endParaRPr>
          </a:p>
        </p:txBody>
      </p:sp>
      <p:sp>
        <p:nvSpPr>
          <p:cNvPr id="7" name="Content Placeholder 6">
            <a:extLst>
              <a:ext uri="{FF2B5EF4-FFF2-40B4-BE49-F238E27FC236}">
                <a16:creationId xmlns:a16="http://schemas.microsoft.com/office/drawing/2014/main" id="{6FC3C882-8F5B-A698-E9EF-7C3F004F22D8}"/>
              </a:ext>
            </a:extLst>
          </p:cNvPr>
          <p:cNvSpPr>
            <a:spLocks noGrp="1"/>
          </p:cNvSpPr>
          <p:nvPr>
            <p:ph sz="half" idx="2"/>
          </p:nvPr>
        </p:nvSpPr>
        <p:spPr/>
        <p:txBody>
          <a:bodyPr>
            <a:normAutofit/>
          </a:bodyPr>
          <a:lstStyle/>
          <a:p>
            <a:r>
              <a:rPr lang="en-US" dirty="0">
                <a:solidFill>
                  <a:schemeClr val="bg1"/>
                </a:solidFill>
              </a:rPr>
              <a:t>Type cast strings with the String wrapper</a:t>
            </a:r>
          </a:p>
          <a:p>
            <a:r>
              <a:rPr lang="en-US" dirty="0">
                <a:solidFill>
                  <a:schemeClr val="bg1"/>
                </a:solidFill>
              </a:rPr>
              <a:t>Type cast numbers with the Number wrapper</a:t>
            </a:r>
          </a:p>
          <a:p>
            <a:r>
              <a:rPr lang="en-US" dirty="0">
                <a:solidFill>
                  <a:schemeClr val="bg1"/>
                </a:solidFill>
              </a:rPr>
              <a:t>Type cast Booleans using double negation</a:t>
            </a:r>
          </a:p>
          <a:p>
            <a:r>
              <a:rPr lang="en-US" dirty="0">
                <a:solidFill>
                  <a:schemeClr val="bg1"/>
                </a:solidFill>
              </a:rPr>
              <a:t>Rely on implicit Boolean values in conditionals</a:t>
            </a:r>
          </a:p>
          <a:p>
            <a:endParaRPr lang="en-US" dirty="0">
              <a:solidFill>
                <a:schemeClr val="bg1"/>
              </a:solidFill>
            </a:endParaRPr>
          </a:p>
        </p:txBody>
      </p:sp>
      <p:pic>
        <p:nvPicPr>
          <p:cNvPr id="8" name="Content Placeholder 7">
            <a:extLst>
              <a:ext uri="{FF2B5EF4-FFF2-40B4-BE49-F238E27FC236}">
                <a16:creationId xmlns:a16="http://schemas.microsoft.com/office/drawing/2014/main" id="{E2659CA1-D83A-3130-70A9-3A97239452C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53331" y="1825625"/>
            <a:ext cx="4351338" cy="4351338"/>
          </a:xfrm>
          <a:ln>
            <a:solidFill>
              <a:schemeClr val="bg1"/>
            </a:solidFill>
          </a:ln>
        </p:spPr>
      </p:pic>
    </p:spTree>
    <p:extLst>
      <p:ext uri="{BB962C8B-B14F-4D97-AF65-F5344CB8AC3E}">
        <p14:creationId xmlns:p14="http://schemas.microsoft.com/office/powerpoint/2010/main" val="2459652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Best Practices for Data</a:t>
            </a:r>
            <a:br>
              <a:rPr lang="en-US" dirty="0">
                <a:solidFill>
                  <a:schemeClr val="bg1"/>
                </a:solidFill>
              </a:rPr>
            </a:br>
            <a:r>
              <a:rPr lang="en-US" sz="2000" dirty="0">
                <a:solidFill>
                  <a:schemeClr val="bg1"/>
                </a:solidFill>
              </a:rPr>
              <a:t>Comparing Values</a:t>
            </a:r>
            <a:endParaRPr lang="en-IN" sz="2000" dirty="0">
              <a:solidFill>
                <a:schemeClr val="bg1"/>
              </a:solidFill>
            </a:endParaRPr>
          </a:p>
        </p:txBody>
      </p:sp>
      <p:sp>
        <p:nvSpPr>
          <p:cNvPr id="7" name="Content Placeholder 6">
            <a:extLst>
              <a:ext uri="{FF2B5EF4-FFF2-40B4-BE49-F238E27FC236}">
                <a16:creationId xmlns:a16="http://schemas.microsoft.com/office/drawing/2014/main" id="{6FC3C882-8F5B-A698-E9EF-7C3F004F22D8}"/>
              </a:ext>
            </a:extLst>
          </p:cNvPr>
          <p:cNvSpPr>
            <a:spLocks noGrp="1"/>
          </p:cNvSpPr>
          <p:nvPr>
            <p:ph sz="half" idx="2"/>
          </p:nvPr>
        </p:nvSpPr>
        <p:spPr>
          <a:xfrm>
            <a:off x="914398" y="1690688"/>
            <a:ext cx="10439401" cy="4351338"/>
          </a:xfrm>
        </p:spPr>
        <p:txBody>
          <a:bodyPr>
            <a:normAutofit/>
          </a:bodyPr>
          <a:lstStyle/>
          <a:p>
            <a:r>
              <a:rPr lang="en-US" dirty="0">
                <a:solidFill>
                  <a:schemeClr val="bg1"/>
                </a:solidFill>
              </a:rPr>
              <a:t>Use triple-character equality operators</a:t>
            </a:r>
          </a:p>
        </p:txBody>
      </p:sp>
      <p:pic>
        <p:nvPicPr>
          <p:cNvPr id="10" name="Content Placeholder 9">
            <a:extLst>
              <a:ext uri="{FF2B5EF4-FFF2-40B4-BE49-F238E27FC236}">
                <a16:creationId xmlns:a16="http://schemas.microsoft.com/office/drawing/2014/main" id="{13A7BFB2-7F98-3156-1BCC-39A99ABD5B0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2354170"/>
            <a:ext cx="12192000" cy="4486655"/>
          </a:xfrm>
        </p:spPr>
      </p:pic>
      <p:pic>
        <p:nvPicPr>
          <p:cNvPr id="12" name="Picture 11">
            <a:extLst>
              <a:ext uri="{FF2B5EF4-FFF2-40B4-BE49-F238E27FC236}">
                <a16:creationId xmlns:a16="http://schemas.microsoft.com/office/drawing/2014/main" id="{DFEF71C4-A510-C506-A72F-05FA44BA8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073" y="45240"/>
            <a:ext cx="3550927" cy="2743206"/>
          </a:xfrm>
          <a:prstGeom prst="rect">
            <a:avLst/>
          </a:prstGeom>
        </p:spPr>
      </p:pic>
    </p:spTree>
    <p:extLst>
      <p:ext uri="{BB962C8B-B14F-4D97-AF65-F5344CB8AC3E}">
        <p14:creationId xmlns:p14="http://schemas.microsoft.com/office/powerpoint/2010/main" val="4135577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FD52E2-5A0D-DAE8-8B5F-719119D39706}"/>
              </a:ext>
            </a:extLst>
          </p:cNvPr>
          <p:cNvPicPr>
            <a:picLocks noChangeAspect="1"/>
          </p:cNvPicPr>
          <p:nvPr/>
        </p:nvPicPr>
        <p:blipFill>
          <a:blip r:embed="rId2"/>
          <a:stretch>
            <a:fillRect/>
          </a:stretch>
        </p:blipFill>
        <p:spPr>
          <a:xfrm>
            <a:off x="235013" y="280907"/>
            <a:ext cx="4956136" cy="5750926"/>
          </a:xfrm>
          <a:prstGeom prst="rect">
            <a:avLst/>
          </a:prstGeom>
          <a:ln w="38100">
            <a:solidFill>
              <a:schemeClr val="bg1"/>
            </a:solidFill>
          </a:ln>
        </p:spPr>
      </p:pic>
      <p:pic>
        <p:nvPicPr>
          <p:cNvPr id="15" name="Picture 14">
            <a:extLst>
              <a:ext uri="{FF2B5EF4-FFF2-40B4-BE49-F238E27FC236}">
                <a16:creationId xmlns:a16="http://schemas.microsoft.com/office/drawing/2014/main" id="{980BCE65-09B5-7669-09A7-D72FC7E7F8D9}"/>
              </a:ext>
            </a:extLst>
          </p:cNvPr>
          <p:cNvPicPr>
            <a:picLocks noChangeAspect="1"/>
          </p:cNvPicPr>
          <p:nvPr/>
        </p:nvPicPr>
        <p:blipFill>
          <a:blip r:embed="rId3"/>
          <a:stretch>
            <a:fillRect/>
          </a:stretch>
        </p:blipFill>
        <p:spPr>
          <a:xfrm>
            <a:off x="5470358" y="280906"/>
            <a:ext cx="6432884" cy="5755399"/>
          </a:xfrm>
          <a:prstGeom prst="rect">
            <a:avLst/>
          </a:prstGeom>
          <a:ln w="38100">
            <a:solidFill>
              <a:schemeClr val="bg1"/>
            </a:solidFill>
          </a:ln>
        </p:spPr>
      </p:pic>
      <p:sp>
        <p:nvSpPr>
          <p:cNvPr id="17" name="TextBox 16">
            <a:extLst>
              <a:ext uri="{FF2B5EF4-FFF2-40B4-BE49-F238E27FC236}">
                <a16:creationId xmlns:a16="http://schemas.microsoft.com/office/drawing/2014/main" id="{F1EA6480-9827-16F9-E8A2-67C012D5E6C7}"/>
              </a:ext>
            </a:extLst>
          </p:cNvPr>
          <p:cNvSpPr txBox="1"/>
          <p:nvPr/>
        </p:nvSpPr>
        <p:spPr>
          <a:xfrm>
            <a:off x="5181602" y="6361638"/>
            <a:ext cx="6721642" cy="400110"/>
          </a:xfrm>
          <a:prstGeom prst="rect">
            <a:avLst/>
          </a:prstGeom>
          <a:noFill/>
        </p:spPr>
        <p:txBody>
          <a:bodyPr wrap="square">
            <a:spAutoFit/>
          </a:bodyPr>
          <a:lstStyle/>
          <a:p>
            <a:pPr algn="r"/>
            <a:r>
              <a:rPr lang="en-IN" sz="2000" dirty="0">
                <a:solidFill>
                  <a:schemeClr val="bg1"/>
                </a:solidFill>
              </a:rPr>
              <a:t>https://dorey.github.io/JavaScript-Equality-Table/</a:t>
            </a:r>
          </a:p>
        </p:txBody>
      </p:sp>
    </p:spTree>
    <p:extLst>
      <p:ext uri="{BB962C8B-B14F-4D97-AF65-F5344CB8AC3E}">
        <p14:creationId xmlns:p14="http://schemas.microsoft.com/office/powerpoint/2010/main" val="1177538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Best Practices for Data</a:t>
            </a:r>
            <a:br>
              <a:rPr lang="en-US" dirty="0">
                <a:solidFill>
                  <a:schemeClr val="bg1"/>
                </a:solidFill>
              </a:rPr>
            </a:br>
            <a:r>
              <a:rPr lang="en-US" sz="2000" dirty="0">
                <a:solidFill>
                  <a:schemeClr val="bg1"/>
                </a:solidFill>
              </a:rPr>
              <a:t>Comparing Values</a:t>
            </a:r>
            <a:endParaRPr lang="en-IN" sz="2000" dirty="0">
              <a:solidFill>
                <a:schemeClr val="bg1"/>
              </a:solidFill>
            </a:endParaRPr>
          </a:p>
        </p:txBody>
      </p:sp>
      <p:pic>
        <p:nvPicPr>
          <p:cNvPr id="9" name="Content Placeholder 8">
            <a:extLst>
              <a:ext uri="{FF2B5EF4-FFF2-40B4-BE49-F238E27FC236}">
                <a16:creationId xmlns:a16="http://schemas.microsoft.com/office/drawing/2014/main" id="{F7D1DA8C-4C14-B8E7-691C-B4978802F40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20590" y="3370753"/>
            <a:ext cx="5518484" cy="2017839"/>
          </a:xfrm>
          <a:ln w="38100">
            <a:solidFill>
              <a:schemeClr val="bg1"/>
            </a:solidFill>
          </a:ln>
        </p:spPr>
      </p:pic>
      <p:sp>
        <p:nvSpPr>
          <p:cNvPr id="6" name="Content Placeholder 5">
            <a:extLst>
              <a:ext uri="{FF2B5EF4-FFF2-40B4-BE49-F238E27FC236}">
                <a16:creationId xmlns:a16="http://schemas.microsoft.com/office/drawing/2014/main" id="{2706DACE-5178-3E7E-0A93-40DB23DACCCB}"/>
              </a:ext>
            </a:extLst>
          </p:cNvPr>
          <p:cNvSpPr>
            <a:spLocks noGrp="1"/>
          </p:cNvSpPr>
          <p:nvPr>
            <p:ph sz="half" idx="2"/>
          </p:nvPr>
        </p:nvSpPr>
        <p:spPr>
          <a:xfrm>
            <a:off x="838200" y="1735639"/>
            <a:ext cx="10515600" cy="975477"/>
          </a:xfrm>
        </p:spPr>
        <p:txBody>
          <a:bodyPr/>
          <a:lstStyle/>
          <a:p>
            <a:r>
              <a:rPr lang="en-US" dirty="0">
                <a:solidFill>
                  <a:schemeClr val="bg1"/>
                </a:solidFill>
              </a:rPr>
              <a:t>Don't use Yoda conditions</a:t>
            </a:r>
            <a:endParaRPr lang="en-IN" dirty="0">
              <a:solidFill>
                <a:schemeClr val="bg1"/>
              </a:solidFill>
            </a:endParaRPr>
          </a:p>
        </p:txBody>
      </p:sp>
      <p:pic>
        <p:nvPicPr>
          <p:cNvPr id="13" name="Picture 12">
            <a:extLst>
              <a:ext uri="{FF2B5EF4-FFF2-40B4-BE49-F238E27FC236}">
                <a16:creationId xmlns:a16="http://schemas.microsoft.com/office/drawing/2014/main" id="{69955457-9FCE-16CB-0BEB-D0F9F05AF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89879"/>
            <a:ext cx="5257800" cy="3979588"/>
          </a:xfrm>
          <a:prstGeom prst="rect">
            <a:avLst/>
          </a:prstGeom>
          <a:ln w="38100">
            <a:solidFill>
              <a:schemeClr val="bg1"/>
            </a:solidFill>
          </a:ln>
        </p:spPr>
      </p:pic>
    </p:spTree>
    <p:extLst>
      <p:ext uri="{BB962C8B-B14F-4D97-AF65-F5344CB8AC3E}">
        <p14:creationId xmlns:p14="http://schemas.microsoft.com/office/powerpoint/2010/main" val="2190417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Best Practices for Data</a:t>
            </a:r>
            <a:br>
              <a:rPr lang="en-US" dirty="0">
                <a:solidFill>
                  <a:schemeClr val="bg1"/>
                </a:solidFill>
              </a:rPr>
            </a:br>
            <a:r>
              <a:rPr lang="en-US" sz="2000" dirty="0">
                <a:solidFill>
                  <a:schemeClr val="bg1"/>
                </a:solidFill>
              </a:rPr>
              <a:t>Comparing Values</a:t>
            </a:r>
            <a:endParaRPr lang="en-IN" sz="2000" dirty="0">
              <a:solidFill>
                <a:schemeClr val="bg1"/>
              </a:solidFill>
            </a:endParaRPr>
          </a:p>
        </p:txBody>
      </p:sp>
      <p:pic>
        <p:nvPicPr>
          <p:cNvPr id="9" name="Content Placeholder 8">
            <a:extLst>
              <a:ext uri="{FF2B5EF4-FFF2-40B4-BE49-F238E27FC236}">
                <a16:creationId xmlns:a16="http://schemas.microsoft.com/office/drawing/2014/main" id="{2CA5CCF8-DDAB-E795-F89F-4287823D101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33487" y="2082006"/>
            <a:ext cx="4391025" cy="3838575"/>
          </a:xfrm>
          <a:ln w="38100">
            <a:solidFill>
              <a:schemeClr val="bg1"/>
            </a:solidFill>
          </a:ln>
        </p:spPr>
      </p:pic>
      <p:sp>
        <p:nvSpPr>
          <p:cNvPr id="6" name="Content Placeholder 5">
            <a:extLst>
              <a:ext uri="{FF2B5EF4-FFF2-40B4-BE49-F238E27FC236}">
                <a16:creationId xmlns:a16="http://schemas.microsoft.com/office/drawing/2014/main" id="{2A204BD9-4274-9563-AF5A-22A657ADD379}"/>
              </a:ext>
            </a:extLst>
          </p:cNvPr>
          <p:cNvSpPr>
            <a:spLocks noGrp="1"/>
          </p:cNvSpPr>
          <p:nvPr>
            <p:ph sz="half" idx="2"/>
          </p:nvPr>
        </p:nvSpPr>
        <p:spPr/>
        <p:txBody>
          <a:bodyPr/>
          <a:lstStyle/>
          <a:p>
            <a:r>
              <a:rPr lang="en-US" dirty="0">
                <a:solidFill>
                  <a:schemeClr val="bg1"/>
                </a:solidFill>
              </a:rPr>
              <a:t>Compare appropriately for the data type</a:t>
            </a:r>
          </a:p>
          <a:p>
            <a:r>
              <a:rPr lang="en-US" dirty="0">
                <a:solidFill>
                  <a:schemeClr val="bg1"/>
                </a:solidFill>
              </a:rPr>
              <a:t>Use ternary statements judiciously</a:t>
            </a:r>
          </a:p>
          <a:p>
            <a:r>
              <a:rPr lang="en-US" dirty="0">
                <a:solidFill>
                  <a:schemeClr val="bg1"/>
                </a:solidFill>
              </a:rPr>
              <a:t>Add parentheses to clarify logic</a:t>
            </a:r>
          </a:p>
          <a:p>
            <a:r>
              <a:rPr lang="en-US" b="0" i="0" dirty="0">
                <a:solidFill>
                  <a:schemeClr val="bg1"/>
                </a:solidFill>
                <a:effectLst/>
              </a:rPr>
              <a:t>To avoid unpredictable results and warning messages, verify that variables and fields have a value before using them. </a:t>
            </a:r>
            <a:endParaRPr lang="en-US" dirty="0">
              <a:solidFill>
                <a:schemeClr val="bg1"/>
              </a:solidFill>
            </a:endParaRPr>
          </a:p>
        </p:txBody>
      </p:sp>
    </p:spTree>
    <p:extLst>
      <p:ext uri="{BB962C8B-B14F-4D97-AF65-F5344CB8AC3E}">
        <p14:creationId xmlns:p14="http://schemas.microsoft.com/office/powerpoint/2010/main" val="1182365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Scripting Best Practices</a:t>
            </a:r>
            <a:endParaRPr lang="en-IN" sz="2000" dirty="0">
              <a:solidFill>
                <a:schemeClr val="bg1"/>
              </a:solidFill>
            </a:endParaRPr>
          </a:p>
        </p:txBody>
      </p:sp>
      <p:sp>
        <p:nvSpPr>
          <p:cNvPr id="7" name="Content Placeholder 6">
            <a:extLst>
              <a:ext uri="{FF2B5EF4-FFF2-40B4-BE49-F238E27FC236}">
                <a16:creationId xmlns:a16="http://schemas.microsoft.com/office/drawing/2014/main" id="{6FC3C882-8F5B-A698-E9EF-7C3F004F22D8}"/>
              </a:ext>
            </a:extLst>
          </p:cNvPr>
          <p:cNvSpPr>
            <a:spLocks noGrp="1"/>
          </p:cNvSpPr>
          <p:nvPr>
            <p:ph sz="half" idx="2"/>
          </p:nvPr>
        </p:nvSpPr>
        <p:spPr>
          <a:xfrm>
            <a:off x="838200" y="1690688"/>
            <a:ext cx="10439401" cy="4351338"/>
          </a:xfrm>
        </p:spPr>
        <p:txBody>
          <a:bodyPr>
            <a:normAutofit/>
          </a:bodyPr>
          <a:lstStyle/>
          <a:p>
            <a:r>
              <a:rPr lang="en-US" dirty="0">
                <a:solidFill>
                  <a:schemeClr val="bg1"/>
                </a:solidFill>
              </a:rPr>
              <a:t>Avoid unary increments and decrements</a:t>
            </a:r>
          </a:p>
        </p:txBody>
      </p:sp>
      <p:pic>
        <p:nvPicPr>
          <p:cNvPr id="6" name="Content Placeholder 5">
            <a:extLst>
              <a:ext uri="{FF2B5EF4-FFF2-40B4-BE49-F238E27FC236}">
                <a16:creationId xmlns:a16="http://schemas.microsoft.com/office/drawing/2014/main" id="{D8B089B9-60B1-4D88-4C49-7B7331594527}"/>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b="11173"/>
          <a:stretch/>
        </p:blipFill>
        <p:spPr>
          <a:xfrm>
            <a:off x="838200" y="2604571"/>
            <a:ext cx="3409198" cy="3888304"/>
          </a:xfrm>
          <a:ln w="28575">
            <a:solidFill>
              <a:schemeClr val="bg1"/>
            </a:solidFill>
          </a:ln>
        </p:spPr>
      </p:pic>
      <p:pic>
        <p:nvPicPr>
          <p:cNvPr id="15" name="Picture 14">
            <a:extLst>
              <a:ext uri="{FF2B5EF4-FFF2-40B4-BE49-F238E27FC236}">
                <a16:creationId xmlns:a16="http://schemas.microsoft.com/office/drawing/2014/main" id="{896FAB77-2207-BF1F-2F75-F5C6574B1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666" y="2604571"/>
            <a:ext cx="6481935" cy="3888304"/>
          </a:xfrm>
          <a:prstGeom prst="rect">
            <a:avLst/>
          </a:prstGeom>
          <a:ln w="28575">
            <a:solidFill>
              <a:schemeClr val="bg1"/>
            </a:solidFill>
          </a:ln>
        </p:spPr>
      </p:pic>
    </p:spTree>
    <p:extLst>
      <p:ext uri="{BB962C8B-B14F-4D97-AF65-F5344CB8AC3E}">
        <p14:creationId xmlns:p14="http://schemas.microsoft.com/office/powerpoint/2010/main" val="2458561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normAutofit/>
          </a:bodyPr>
          <a:lstStyle/>
          <a:p>
            <a:r>
              <a:rPr lang="en-US" dirty="0">
                <a:solidFill>
                  <a:schemeClr val="bg1"/>
                </a:solidFill>
              </a:rPr>
              <a:t>Scripting Best Practices</a:t>
            </a:r>
            <a:br>
              <a:rPr lang="en-US" dirty="0">
                <a:solidFill>
                  <a:schemeClr val="bg1"/>
                </a:solidFill>
              </a:rPr>
            </a:br>
            <a:r>
              <a:rPr lang="en-US" sz="2200" dirty="0">
                <a:solidFill>
                  <a:schemeClr val="bg1"/>
                </a:solidFill>
                <a:hlinkClick r:id="rId2"/>
              </a:rPr>
              <a:t>https://beingfluid.in/You-Dont-Know-SN-APIs/glideaggregate.html</a:t>
            </a:r>
            <a:endParaRPr lang="en-IN" sz="2200" dirty="0">
              <a:solidFill>
                <a:schemeClr val="bg1"/>
              </a:solidFill>
            </a:endParaRPr>
          </a:p>
        </p:txBody>
      </p:sp>
      <p:sp>
        <p:nvSpPr>
          <p:cNvPr id="4" name="Content Placeholder 3">
            <a:extLst>
              <a:ext uri="{FF2B5EF4-FFF2-40B4-BE49-F238E27FC236}">
                <a16:creationId xmlns:a16="http://schemas.microsoft.com/office/drawing/2014/main" id="{A32F77E2-B0C9-70F8-0A98-00180319A5E3}"/>
              </a:ext>
            </a:extLst>
          </p:cNvPr>
          <p:cNvSpPr>
            <a:spLocks noGrp="1"/>
          </p:cNvSpPr>
          <p:nvPr>
            <p:ph sz="half" idx="1"/>
          </p:nvPr>
        </p:nvSpPr>
        <p:spPr>
          <a:xfrm>
            <a:off x="838199" y="1825625"/>
            <a:ext cx="10515599" cy="4351338"/>
          </a:xfrm>
        </p:spPr>
        <p:txBody>
          <a:bodyPr>
            <a:normAutofit/>
          </a:bodyPr>
          <a:lstStyle/>
          <a:p>
            <a:r>
              <a:rPr lang="en-US" dirty="0">
                <a:solidFill>
                  <a:schemeClr val="bg1"/>
                </a:solidFill>
              </a:rPr>
              <a:t>U</a:t>
            </a:r>
            <a:r>
              <a:rPr lang="en-US" b="0" i="0" dirty="0">
                <a:solidFill>
                  <a:schemeClr val="bg1"/>
                </a:solidFill>
                <a:effectLst/>
              </a:rPr>
              <a:t>se </a:t>
            </a:r>
            <a:r>
              <a:rPr lang="en-US" b="1" i="0" dirty="0" err="1">
                <a:solidFill>
                  <a:schemeClr val="bg1"/>
                </a:solidFill>
                <a:effectLst/>
              </a:rPr>
              <a:t>addEncodedQuery</a:t>
            </a:r>
            <a:r>
              <a:rPr lang="en-US" b="1" i="0" dirty="0">
                <a:solidFill>
                  <a:schemeClr val="bg1"/>
                </a:solidFill>
                <a:effectLst/>
              </a:rPr>
              <a:t>() </a:t>
            </a:r>
            <a:r>
              <a:rPr lang="en-US" b="0" i="0" dirty="0">
                <a:solidFill>
                  <a:schemeClr val="bg1"/>
                </a:solidFill>
                <a:effectLst/>
              </a:rPr>
              <a:t>to make the query easier to create and maintain.</a:t>
            </a:r>
          </a:p>
          <a:p>
            <a:r>
              <a:rPr lang="en-US" b="0" i="0" dirty="0">
                <a:solidFill>
                  <a:schemeClr val="bg1"/>
                </a:solidFill>
                <a:effectLst/>
              </a:rPr>
              <a:t>Use </a:t>
            </a:r>
            <a:r>
              <a:rPr lang="en-US" b="1" i="0" dirty="0" err="1">
                <a:solidFill>
                  <a:schemeClr val="bg1"/>
                </a:solidFill>
                <a:effectLst/>
              </a:rPr>
              <a:t>GlideAggregate</a:t>
            </a:r>
            <a:r>
              <a:rPr lang="en-US" b="0" i="0" dirty="0">
                <a:solidFill>
                  <a:schemeClr val="bg1"/>
                </a:solidFill>
                <a:effectLst/>
              </a:rPr>
              <a:t> for Simple Record Counting</a:t>
            </a:r>
          </a:p>
          <a:p>
            <a:r>
              <a:rPr lang="en-US" b="0" i="0" dirty="0">
                <a:solidFill>
                  <a:schemeClr val="bg1"/>
                </a:solidFill>
                <a:effectLst/>
              </a:rPr>
              <a:t>Whenever possible, leverage the power of the database to retrieve the proper records. </a:t>
            </a:r>
            <a:endParaRPr lang="en-IN" dirty="0">
              <a:solidFill>
                <a:schemeClr val="bg1"/>
              </a:solidFill>
            </a:endParaRPr>
          </a:p>
        </p:txBody>
      </p:sp>
      <p:pic>
        <p:nvPicPr>
          <p:cNvPr id="10" name="Picture 9">
            <a:extLst>
              <a:ext uri="{FF2B5EF4-FFF2-40B4-BE49-F238E27FC236}">
                <a16:creationId xmlns:a16="http://schemas.microsoft.com/office/drawing/2014/main" id="{73C69FE8-DBA0-B44A-2C87-68D42DE28542}"/>
              </a:ext>
            </a:extLst>
          </p:cNvPr>
          <p:cNvPicPr>
            <a:picLocks noChangeAspect="1"/>
          </p:cNvPicPr>
          <p:nvPr/>
        </p:nvPicPr>
        <p:blipFill>
          <a:blip r:embed="rId3"/>
          <a:stretch>
            <a:fillRect/>
          </a:stretch>
        </p:blipFill>
        <p:spPr>
          <a:xfrm>
            <a:off x="2982958" y="4216061"/>
            <a:ext cx="6226080" cy="2385267"/>
          </a:xfrm>
          <a:prstGeom prst="rect">
            <a:avLst/>
          </a:prstGeom>
          <a:ln w="38100">
            <a:solidFill>
              <a:schemeClr val="bg1"/>
            </a:solidFill>
          </a:ln>
        </p:spPr>
      </p:pic>
    </p:spTree>
    <p:extLst>
      <p:ext uri="{BB962C8B-B14F-4D97-AF65-F5344CB8AC3E}">
        <p14:creationId xmlns:p14="http://schemas.microsoft.com/office/powerpoint/2010/main" val="1007129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Scripting Best Practices</a:t>
            </a:r>
            <a:br>
              <a:rPr lang="en-US" dirty="0">
                <a:solidFill>
                  <a:schemeClr val="bg1"/>
                </a:solidFill>
              </a:rPr>
            </a:br>
            <a:r>
              <a:rPr lang="en-US" sz="2000" b="0" i="0" dirty="0">
                <a:solidFill>
                  <a:schemeClr val="bg1"/>
                </a:solidFill>
                <a:effectLst/>
                <a:latin typeface="+mn-lt"/>
              </a:rPr>
              <a:t>Do Not Use Hard-Coded Values</a:t>
            </a:r>
            <a:endParaRPr lang="en-IN" sz="2000" dirty="0">
              <a:solidFill>
                <a:schemeClr val="bg1"/>
              </a:solidFill>
              <a:latin typeface="+mn-lt"/>
            </a:endParaRPr>
          </a:p>
        </p:txBody>
      </p:sp>
      <p:pic>
        <p:nvPicPr>
          <p:cNvPr id="10" name="Content Placeholder 9">
            <a:extLst>
              <a:ext uri="{FF2B5EF4-FFF2-40B4-BE49-F238E27FC236}">
                <a16:creationId xmlns:a16="http://schemas.microsoft.com/office/drawing/2014/main" id="{35CED1DA-664C-2E6A-06E8-E74012177BB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96370"/>
            <a:ext cx="5181600" cy="3609848"/>
          </a:xfrm>
          <a:ln>
            <a:solidFill>
              <a:schemeClr val="bg1"/>
            </a:solidFill>
          </a:ln>
        </p:spPr>
      </p:pic>
      <p:sp>
        <p:nvSpPr>
          <p:cNvPr id="8" name="Content Placeholder 7">
            <a:extLst>
              <a:ext uri="{FF2B5EF4-FFF2-40B4-BE49-F238E27FC236}">
                <a16:creationId xmlns:a16="http://schemas.microsoft.com/office/drawing/2014/main" id="{8B2DF86C-D659-4E98-2AF4-00652E8AD24A}"/>
              </a:ext>
            </a:extLst>
          </p:cNvPr>
          <p:cNvSpPr>
            <a:spLocks noGrp="1"/>
          </p:cNvSpPr>
          <p:nvPr>
            <p:ph sz="half" idx="2"/>
          </p:nvPr>
        </p:nvSpPr>
        <p:spPr/>
        <p:txBody>
          <a:bodyPr>
            <a:normAutofit lnSpcReduction="10000"/>
          </a:bodyPr>
          <a:lstStyle/>
          <a:p>
            <a:r>
              <a:rPr lang="en-US" b="0" i="0" dirty="0">
                <a:solidFill>
                  <a:schemeClr val="bg1"/>
                </a:solidFill>
                <a:effectLst/>
              </a:rPr>
              <a:t>Avoid using hard-coded values in scripts, as they can lead to unpredictable results and can be difficult to track down later. </a:t>
            </a:r>
          </a:p>
          <a:p>
            <a:r>
              <a:rPr lang="en-US" b="0" i="0" dirty="0">
                <a:solidFill>
                  <a:schemeClr val="bg1"/>
                </a:solidFill>
                <a:effectLst/>
              </a:rPr>
              <a:t>Hard coding </a:t>
            </a:r>
            <a:r>
              <a:rPr lang="en-US" b="1" i="0" dirty="0" err="1">
                <a:solidFill>
                  <a:schemeClr val="bg1"/>
                </a:solidFill>
                <a:effectLst/>
              </a:rPr>
              <a:t>sys_id</a:t>
            </a:r>
            <a:r>
              <a:rPr lang="en-US" b="0" i="0" dirty="0" err="1">
                <a:solidFill>
                  <a:schemeClr val="bg1"/>
                </a:solidFill>
                <a:effectLst/>
              </a:rPr>
              <a:t>s</a:t>
            </a:r>
            <a:r>
              <a:rPr lang="en-US" b="0" i="0" dirty="0">
                <a:solidFill>
                  <a:schemeClr val="bg1"/>
                </a:solidFill>
                <a:effectLst/>
              </a:rPr>
              <a:t> is not recommended, as they may not be the same between instances. </a:t>
            </a:r>
          </a:p>
          <a:p>
            <a:r>
              <a:rPr lang="en-US" b="0" i="0" dirty="0">
                <a:solidFill>
                  <a:schemeClr val="bg1"/>
                </a:solidFill>
                <a:effectLst/>
              </a:rPr>
              <a:t>Instead, try looking up a value by reference or by creating a property and retrieving the value with </a:t>
            </a:r>
            <a:r>
              <a:rPr lang="en-US" b="1" i="0" dirty="0" err="1">
                <a:solidFill>
                  <a:schemeClr val="bg1"/>
                </a:solidFill>
                <a:effectLst/>
              </a:rPr>
              <a:t>gs.getProperty</a:t>
            </a:r>
            <a:r>
              <a:rPr lang="en-US" b="1" i="0" dirty="0">
                <a:solidFill>
                  <a:schemeClr val="bg1"/>
                </a:solidFill>
                <a:effectLst/>
              </a:rPr>
              <a:t>().</a:t>
            </a:r>
            <a:endParaRPr lang="en-IN" b="1" dirty="0">
              <a:solidFill>
                <a:schemeClr val="bg1"/>
              </a:solidFill>
            </a:endParaRPr>
          </a:p>
        </p:txBody>
      </p:sp>
    </p:spTree>
    <p:extLst>
      <p:ext uri="{BB962C8B-B14F-4D97-AF65-F5344CB8AC3E}">
        <p14:creationId xmlns:p14="http://schemas.microsoft.com/office/powerpoint/2010/main" val="3264735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Scripting Best Practices</a:t>
            </a:r>
            <a:endParaRPr lang="en-IN" sz="2000" dirty="0">
              <a:solidFill>
                <a:schemeClr val="bg1"/>
              </a:solidFill>
              <a:latin typeface="+mn-lt"/>
            </a:endParaRPr>
          </a:p>
        </p:txBody>
      </p:sp>
      <p:pic>
        <p:nvPicPr>
          <p:cNvPr id="5" name="Content Placeholder 4">
            <a:extLst>
              <a:ext uri="{FF2B5EF4-FFF2-40B4-BE49-F238E27FC236}">
                <a16:creationId xmlns:a16="http://schemas.microsoft.com/office/drawing/2014/main" id="{2B529683-96E6-3ECB-EE19-8C9ED7048752}"/>
              </a:ext>
            </a:extLst>
          </p:cNvPr>
          <p:cNvPicPr>
            <a:picLocks noGrp="1" noChangeAspect="1"/>
          </p:cNvPicPr>
          <p:nvPr>
            <p:ph sz="half" idx="1"/>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11641" t="12346" r="11411" b="12267"/>
          <a:stretch/>
        </p:blipFill>
        <p:spPr>
          <a:xfrm>
            <a:off x="1721224" y="2321858"/>
            <a:ext cx="3092824" cy="3030071"/>
          </a:xfrm>
          <a:prstGeom prst="ellipse">
            <a:avLst/>
          </a:prstGeom>
        </p:spPr>
      </p:pic>
      <p:sp>
        <p:nvSpPr>
          <p:cNvPr id="8" name="Content Placeholder 7">
            <a:extLst>
              <a:ext uri="{FF2B5EF4-FFF2-40B4-BE49-F238E27FC236}">
                <a16:creationId xmlns:a16="http://schemas.microsoft.com/office/drawing/2014/main" id="{8B2DF86C-D659-4E98-2AF4-00652E8AD24A}"/>
              </a:ext>
            </a:extLst>
          </p:cNvPr>
          <p:cNvSpPr>
            <a:spLocks noGrp="1"/>
          </p:cNvSpPr>
          <p:nvPr>
            <p:ph sz="half" idx="2"/>
          </p:nvPr>
        </p:nvSpPr>
        <p:spPr/>
        <p:txBody>
          <a:bodyPr>
            <a:normAutofit fontScale="92500" lnSpcReduction="20000"/>
          </a:bodyPr>
          <a:lstStyle/>
          <a:p>
            <a:r>
              <a:rPr lang="en-US" b="0" i="0" dirty="0">
                <a:solidFill>
                  <a:schemeClr val="bg1"/>
                </a:solidFill>
                <a:effectLst/>
              </a:rPr>
              <a:t>Avoid Dot-Walking to the </a:t>
            </a:r>
            <a:r>
              <a:rPr lang="en-US" b="1" i="0" dirty="0" err="1">
                <a:solidFill>
                  <a:schemeClr val="bg1"/>
                </a:solidFill>
                <a:effectLst/>
              </a:rPr>
              <a:t>sys_id</a:t>
            </a:r>
            <a:r>
              <a:rPr lang="en-US" b="1" i="0" dirty="0">
                <a:solidFill>
                  <a:schemeClr val="bg1"/>
                </a:solidFill>
                <a:effectLst/>
              </a:rPr>
              <a:t> </a:t>
            </a:r>
            <a:r>
              <a:rPr lang="en-US" b="0" i="0" dirty="0">
                <a:solidFill>
                  <a:schemeClr val="bg1"/>
                </a:solidFill>
                <a:effectLst/>
              </a:rPr>
              <a:t>of a Reference Field</a:t>
            </a:r>
          </a:p>
          <a:p>
            <a:r>
              <a:rPr lang="en-US" b="0" i="0" dirty="0">
                <a:solidFill>
                  <a:schemeClr val="bg1"/>
                </a:solidFill>
                <a:effectLst/>
              </a:rPr>
              <a:t>It is not necessary to include the </a:t>
            </a:r>
            <a:r>
              <a:rPr lang="en-US" b="0" i="0" dirty="0" err="1">
                <a:solidFill>
                  <a:schemeClr val="bg1"/>
                </a:solidFill>
                <a:effectLst/>
              </a:rPr>
              <a:t>sys_id</a:t>
            </a:r>
            <a:r>
              <a:rPr lang="en-US" b="0" i="0" dirty="0">
                <a:solidFill>
                  <a:schemeClr val="bg1"/>
                </a:solidFill>
                <a:effectLst/>
              </a:rPr>
              <a:t> of a reference field when dot-walking, The value of a reference field is a </a:t>
            </a:r>
            <a:r>
              <a:rPr lang="en-US" b="0" i="0" dirty="0" err="1">
                <a:solidFill>
                  <a:schemeClr val="bg1"/>
                </a:solidFill>
                <a:effectLst/>
              </a:rPr>
              <a:t>sys_id</a:t>
            </a:r>
            <a:r>
              <a:rPr lang="en-US" b="0" i="0" dirty="0">
                <a:solidFill>
                  <a:schemeClr val="bg1"/>
                </a:solidFill>
                <a:effectLst/>
              </a:rPr>
              <a:t>. </a:t>
            </a:r>
          </a:p>
          <a:p>
            <a:r>
              <a:rPr lang="en-US" b="0" i="0" dirty="0">
                <a:solidFill>
                  <a:schemeClr val="bg1"/>
                </a:solidFill>
                <a:effectLst/>
              </a:rPr>
              <a:t>When scripting, become familiar with the tables and fields you are using. </a:t>
            </a:r>
          </a:p>
          <a:p>
            <a:r>
              <a:rPr lang="en-US" b="0" i="0" dirty="0">
                <a:solidFill>
                  <a:schemeClr val="bg1"/>
                </a:solidFill>
                <a:effectLst/>
              </a:rPr>
              <a:t>Instead of using name, number, or other explicit field name used for the display value, use the method </a:t>
            </a:r>
            <a:r>
              <a:rPr lang="en-US" b="1" i="0" dirty="0" err="1">
                <a:solidFill>
                  <a:schemeClr val="bg1"/>
                </a:solidFill>
                <a:effectLst/>
              </a:rPr>
              <a:t>getDisplayValue</a:t>
            </a:r>
            <a:r>
              <a:rPr lang="en-US" b="1" i="0" dirty="0">
                <a:solidFill>
                  <a:schemeClr val="bg1"/>
                </a:solidFill>
                <a:effectLst/>
              </a:rPr>
              <a:t>()</a:t>
            </a:r>
            <a:r>
              <a:rPr lang="en-US" b="0" i="0" dirty="0">
                <a:solidFill>
                  <a:schemeClr val="bg1"/>
                </a:solidFill>
                <a:effectLst/>
              </a:rPr>
              <a:t>. </a:t>
            </a:r>
            <a:endParaRPr lang="en-IN" b="1" dirty="0">
              <a:solidFill>
                <a:schemeClr val="bg1"/>
              </a:solidFill>
            </a:endParaRPr>
          </a:p>
        </p:txBody>
      </p:sp>
    </p:spTree>
    <p:extLst>
      <p:ext uri="{BB962C8B-B14F-4D97-AF65-F5344CB8AC3E}">
        <p14:creationId xmlns:p14="http://schemas.microsoft.com/office/powerpoint/2010/main" val="290577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pPr algn="l"/>
            <a:r>
              <a:rPr lang="en-IN" b="0" i="0" dirty="0">
                <a:solidFill>
                  <a:schemeClr val="bg1"/>
                </a:solidFill>
                <a:effectLst/>
                <a:latin typeface="Gilroy-Medium"/>
              </a:rPr>
              <a:t>Client Scripting Considerations</a:t>
            </a:r>
          </a:p>
        </p:txBody>
      </p:sp>
      <p:pic>
        <p:nvPicPr>
          <p:cNvPr id="5" name="Content Placeholder 4">
            <a:extLst>
              <a:ext uri="{FF2B5EF4-FFF2-40B4-BE49-F238E27FC236}">
                <a16:creationId xmlns:a16="http://schemas.microsoft.com/office/drawing/2014/main" id="{3FF4AA65-E237-D549-C67E-3DFA1E27672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62820"/>
            <a:ext cx="5181600" cy="3876947"/>
          </a:xfrm>
          <a:ln>
            <a:solidFill>
              <a:schemeClr val="bg1"/>
            </a:solidFill>
          </a:ln>
        </p:spPr>
      </p:pic>
      <p:sp>
        <p:nvSpPr>
          <p:cNvPr id="8" name="Content Placeholder 7">
            <a:extLst>
              <a:ext uri="{FF2B5EF4-FFF2-40B4-BE49-F238E27FC236}">
                <a16:creationId xmlns:a16="http://schemas.microsoft.com/office/drawing/2014/main" id="{8B2DF86C-D659-4E98-2AF4-00652E8AD24A}"/>
              </a:ext>
            </a:extLst>
          </p:cNvPr>
          <p:cNvSpPr>
            <a:spLocks noGrp="1"/>
          </p:cNvSpPr>
          <p:nvPr>
            <p:ph sz="half" idx="2"/>
          </p:nvPr>
        </p:nvSpPr>
        <p:spPr/>
        <p:txBody>
          <a:bodyPr>
            <a:normAutofit fontScale="77500" lnSpcReduction="20000"/>
          </a:bodyPr>
          <a:lstStyle/>
          <a:p>
            <a:r>
              <a:rPr lang="en-US" b="0" i="0" dirty="0">
                <a:solidFill>
                  <a:schemeClr val="bg1"/>
                </a:solidFill>
                <a:effectLst/>
              </a:rPr>
              <a:t>An excellent use for Client Scripts is validating input from the user. </a:t>
            </a:r>
          </a:p>
          <a:p>
            <a:r>
              <a:rPr lang="en-US" b="0" i="0" dirty="0">
                <a:solidFill>
                  <a:schemeClr val="bg1"/>
                </a:solidFill>
                <a:effectLst/>
              </a:rPr>
              <a:t>Validation improves the user experience because the user finds out if there are data issues before submitting the information. </a:t>
            </a:r>
          </a:p>
          <a:p>
            <a:r>
              <a:rPr lang="en-IN" b="0" i="0" dirty="0">
                <a:solidFill>
                  <a:schemeClr val="bg1"/>
                </a:solidFill>
                <a:effectLst/>
              </a:rPr>
              <a:t>Set Client Script Order</a:t>
            </a:r>
          </a:p>
          <a:p>
            <a:r>
              <a:rPr lang="en-US" b="0" i="0" dirty="0">
                <a:solidFill>
                  <a:schemeClr val="bg1"/>
                </a:solidFill>
                <a:effectLst/>
              </a:rPr>
              <a:t>When possible, consider using a UI Policy to set field attributes to mandatory, read-only, or visible. </a:t>
            </a:r>
          </a:p>
          <a:p>
            <a:r>
              <a:rPr lang="en-US" b="0" i="0" dirty="0">
                <a:solidFill>
                  <a:schemeClr val="bg1"/>
                </a:solidFill>
                <a:effectLst/>
              </a:rPr>
              <a:t>If you create UI policies or Client Scripts for fields on a form, you must use another method to ensure that data in those fields is similarly controlled in a list. </a:t>
            </a:r>
          </a:p>
          <a:p>
            <a:r>
              <a:rPr lang="en-IN" b="0" i="0" dirty="0">
                <a:solidFill>
                  <a:schemeClr val="bg1"/>
                </a:solidFill>
                <a:effectLst/>
              </a:rPr>
              <a:t>Avoid DOM Manipulation</a:t>
            </a:r>
          </a:p>
          <a:p>
            <a:pPr marL="0" indent="0">
              <a:buNone/>
            </a:pPr>
            <a:endParaRPr lang="en-IN" b="1" dirty="0">
              <a:solidFill>
                <a:schemeClr val="bg1"/>
              </a:solidFill>
            </a:endParaRPr>
          </a:p>
        </p:txBody>
      </p:sp>
    </p:spTree>
    <p:extLst>
      <p:ext uri="{BB962C8B-B14F-4D97-AF65-F5344CB8AC3E}">
        <p14:creationId xmlns:p14="http://schemas.microsoft.com/office/powerpoint/2010/main" val="1687228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A98E9-E0F8-3004-1B56-1D8A2547F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179" y="685417"/>
            <a:ext cx="7287642" cy="5487166"/>
          </a:xfrm>
          <a:prstGeom prst="rect">
            <a:avLst/>
          </a:prstGeom>
        </p:spPr>
      </p:pic>
      <p:pic>
        <p:nvPicPr>
          <p:cNvPr id="5" name="Picture 4">
            <a:extLst>
              <a:ext uri="{FF2B5EF4-FFF2-40B4-BE49-F238E27FC236}">
                <a16:creationId xmlns:a16="http://schemas.microsoft.com/office/drawing/2014/main" id="{388DC75D-0814-DE93-80A2-361733C54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19150"/>
            <a:ext cx="8686800" cy="5219700"/>
          </a:xfrm>
          <a:prstGeom prst="rect">
            <a:avLst/>
          </a:prstGeom>
        </p:spPr>
      </p:pic>
      <p:pic>
        <p:nvPicPr>
          <p:cNvPr id="7" name="Picture 6">
            <a:extLst>
              <a:ext uri="{FF2B5EF4-FFF2-40B4-BE49-F238E27FC236}">
                <a16:creationId xmlns:a16="http://schemas.microsoft.com/office/drawing/2014/main" id="{DAE7A86E-355A-FF04-A83C-DC025561D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553" y="0"/>
            <a:ext cx="10490893" cy="6858421"/>
          </a:xfrm>
          <a:prstGeom prst="rect">
            <a:avLst/>
          </a:prstGeom>
        </p:spPr>
      </p:pic>
    </p:spTree>
    <p:extLst>
      <p:ext uri="{BB962C8B-B14F-4D97-AF65-F5344CB8AC3E}">
        <p14:creationId xmlns:p14="http://schemas.microsoft.com/office/powerpoint/2010/main" val="1060225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pPr algn="l"/>
            <a:r>
              <a:rPr lang="en-US" b="0" i="0" dirty="0">
                <a:solidFill>
                  <a:schemeClr val="bg1"/>
                </a:solidFill>
                <a:effectLst/>
                <a:latin typeface="Gilroy-Medium"/>
              </a:rPr>
              <a:t>Run Only Necessary Client Scripts</a:t>
            </a:r>
          </a:p>
        </p:txBody>
      </p:sp>
      <p:sp>
        <p:nvSpPr>
          <p:cNvPr id="4" name="Content Placeholder 3">
            <a:extLst>
              <a:ext uri="{FF2B5EF4-FFF2-40B4-BE49-F238E27FC236}">
                <a16:creationId xmlns:a16="http://schemas.microsoft.com/office/drawing/2014/main" id="{3615A38F-9064-F96A-5D30-17A1FC9C3610}"/>
              </a:ext>
            </a:extLst>
          </p:cNvPr>
          <p:cNvSpPr>
            <a:spLocks noGrp="1"/>
          </p:cNvSpPr>
          <p:nvPr>
            <p:ph sz="half" idx="1"/>
          </p:nvPr>
        </p:nvSpPr>
        <p:spPr/>
        <p:txBody>
          <a:bodyPr>
            <a:normAutofit fontScale="85000" lnSpcReduction="10000"/>
          </a:bodyPr>
          <a:lstStyle/>
          <a:p>
            <a:r>
              <a:rPr lang="en-US" b="0" i="0" dirty="0">
                <a:solidFill>
                  <a:schemeClr val="bg1"/>
                </a:solidFill>
                <a:effectLst/>
              </a:rPr>
              <a:t>Client Scripts have no Condition field. </a:t>
            </a:r>
          </a:p>
          <a:p>
            <a:r>
              <a:rPr lang="en-US" b="0" i="0" dirty="0">
                <a:solidFill>
                  <a:schemeClr val="bg1"/>
                </a:solidFill>
                <a:effectLst/>
              </a:rPr>
              <a:t>This means </a:t>
            </a:r>
            <a:r>
              <a:rPr lang="en-US" b="0" i="0" dirty="0" err="1">
                <a:solidFill>
                  <a:schemeClr val="bg1"/>
                </a:solidFill>
                <a:effectLst/>
              </a:rPr>
              <a:t>onLoad</a:t>
            </a:r>
            <a:r>
              <a:rPr lang="en-US" b="0" i="0" dirty="0">
                <a:solidFill>
                  <a:schemeClr val="bg1"/>
                </a:solidFill>
                <a:effectLst/>
              </a:rPr>
              <a:t>() and </a:t>
            </a:r>
            <a:r>
              <a:rPr lang="en-US" b="0" i="0" dirty="0" err="1">
                <a:solidFill>
                  <a:schemeClr val="bg1"/>
                </a:solidFill>
                <a:effectLst/>
              </a:rPr>
              <a:t>onChange</a:t>
            </a:r>
            <a:r>
              <a:rPr lang="en-US" b="0" i="0" dirty="0">
                <a:solidFill>
                  <a:schemeClr val="bg1"/>
                </a:solidFill>
                <a:effectLst/>
              </a:rPr>
              <a:t>() scripts run in their entirety every time the appropriate form is loaded. </a:t>
            </a:r>
          </a:p>
          <a:p>
            <a:r>
              <a:rPr lang="en-US" b="0" i="0" dirty="0">
                <a:solidFill>
                  <a:schemeClr val="bg1"/>
                </a:solidFill>
                <a:effectLst/>
              </a:rPr>
              <a:t>To avoid running time-consuming scripts unnecessarily, make sure Client Scripts perform only necessary tasks.</a:t>
            </a:r>
          </a:p>
          <a:p>
            <a:pPr algn="l">
              <a:buFont typeface="Arial" panose="020B0604020202020204" pitchFamily="34" charset="0"/>
              <a:buChar char="•"/>
            </a:pPr>
            <a:r>
              <a:rPr lang="en-US" b="0" i="0" dirty="0">
                <a:solidFill>
                  <a:schemeClr val="bg1"/>
                </a:solidFill>
                <a:effectLst/>
              </a:rPr>
              <a:t>Keep the </a:t>
            </a:r>
            <a:r>
              <a:rPr lang="en-US" b="1" i="0" dirty="0" err="1">
                <a:solidFill>
                  <a:schemeClr val="bg1"/>
                </a:solidFill>
                <a:effectLst/>
              </a:rPr>
              <a:t>isLoading</a:t>
            </a:r>
            <a:r>
              <a:rPr lang="en-US" b="0" i="0" dirty="0">
                <a:solidFill>
                  <a:schemeClr val="bg1"/>
                </a:solidFill>
                <a:effectLst/>
              </a:rPr>
              <a:t> Check (</a:t>
            </a:r>
            <a:r>
              <a:rPr lang="en-US" b="0" i="0" dirty="0" err="1">
                <a:solidFill>
                  <a:schemeClr val="bg1"/>
                </a:solidFill>
                <a:effectLst/>
              </a:rPr>
              <a:t>onChange</a:t>
            </a:r>
            <a:r>
              <a:rPr lang="en-US" b="0" i="0" dirty="0">
                <a:solidFill>
                  <a:schemeClr val="bg1"/>
                </a:solidFill>
                <a:effectLst/>
              </a:rPr>
              <a:t> Client Scripts Only)</a:t>
            </a:r>
          </a:p>
          <a:p>
            <a:pPr algn="l">
              <a:buFont typeface="Arial" panose="020B0604020202020204" pitchFamily="34" charset="0"/>
              <a:buChar char="•"/>
            </a:pPr>
            <a:r>
              <a:rPr lang="en-US" b="0" i="0" dirty="0">
                <a:solidFill>
                  <a:schemeClr val="bg1"/>
                </a:solidFill>
                <a:effectLst/>
              </a:rPr>
              <a:t>Keep the </a:t>
            </a:r>
            <a:r>
              <a:rPr lang="en-US" b="1" i="0" dirty="0" err="1">
                <a:solidFill>
                  <a:schemeClr val="bg1"/>
                </a:solidFill>
                <a:effectLst/>
              </a:rPr>
              <a:t>newValue</a:t>
            </a:r>
            <a:r>
              <a:rPr lang="en-US" b="0" i="0" dirty="0">
                <a:solidFill>
                  <a:schemeClr val="bg1"/>
                </a:solidFill>
                <a:effectLst/>
              </a:rPr>
              <a:t> Check</a:t>
            </a:r>
          </a:p>
          <a:p>
            <a:pPr algn="l">
              <a:buFont typeface="Arial" panose="020B0604020202020204" pitchFamily="34" charset="0"/>
              <a:buChar char="•"/>
            </a:pPr>
            <a:r>
              <a:rPr lang="en-US" b="0" i="0" dirty="0">
                <a:solidFill>
                  <a:schemeClr val="bg1"/>
                </a:solidFill>
                <a:effectLst/>
              </a:rPr>
              <a:t>Add the </a:t>
            </a:r>
            <a:r>
              <a:rPr lang="en-US" b="1" i="0" dirty="0" err="1">
                <a:solidFill>
                  <a:schemeClr val="bg1"/>
                </a:solidFill>
                <a:effectLst/>
              </a:rPr>
              <a:t>newValue</a:t>
            </a:r>
            <a:r>
              <a:rPr lang="en-US" b="1" i="0" dirty="0">
                <a:solidFill>
                  <a:schemeClr val="bg1"/>
                </a:solidFill>
                <a:effectLst/>
              </a:rPr>
              <a:t> != </a:t>
            </a:r>
            <a:r>
              <a:rPr lang="en-US" b="1" i="0" dirty="0" err="1">
                <a:solidFill>
                  <a:schemeClr val="bg1"/>
                </a:solidFill>
                <a:effectLst/>
              </a:rPr>
              <a:t>oldValue</a:t>
            </a:r>
            <a:r>
              <a:rPr lang="en-US" b="1" i="0" dirty="0">
                <a:solidFill>
                  <a:schemeClr val="bg1"/>
                </a:solidFill>
                <a:effectLst/>
              </a:rPr>
              <a:t> </a:t>
            </a:r>
            <a:r>
              <a:rPr lang="en-US" b="0" i="0" dirty="0">
                <a:solidFill>
                  <a:schemeClr val="bg1"/>
                </a:solidFill>
                <a:effectLst/>
              </a:rPr>
              <a:t>Check</a:t>
            </a:r>
          </a:p>
        </p:txBody>
      </p:sp>
      <p:sp>
        <p:nvSpPr>
          <p:cNvPr id="8" name="Content Placeholder 7">
            <a:extLst>
              <a:ext uri="{FF2B5EF4-FFF2-40B4-BE49-F238E27FC236}">
                <a16:creationId xmlns:a16="http://schemas.microsoft.com/office/drawing/2014/main" id="{8B2DF86C-D659-4E98-2AF4-00652E8AD24A}"/>
              </a:ext>
            </a:extLst>
          </p:cNvPr>
          <p:cNvSpPr>
            <a:spLocks noGrp="1"/>
          </p:cNvSpPr>
          <p:nvPr>
            <p:ph sz="half" idx="2"/>
          </p:nvPr>
        </p:nvSpPr>
        <p:spPr/>
        <p:txBody>
          <a:bodyPr>
            <a:normAutofit fontScale="85000" lnSpcReduction="10000"/>
          </a:bodyPr>
          <a:lstStyle/>
          <a:p>
            <a:r>
              <a:rPr lang="en-US" b="0" i="0" dirty="0">
                <a:solidFill>
                  <a:schemeClr val="bg1"/>
                </a:solidFill>
                <a:effectLst/>
              </a:rPr>
              <a:t>When code is not enclosed in a function, variables and other objects are available and shared to all other client-side scripts. </a:t>
            </a:r>
          </a:p>
          <a:p>
            <a:r>
              <a:rPr lang="en-US" b="0" i="0" dirty="0">
                <a:solidFill>
                  <a:schemeClr val="bg1"/>
                </a:solidFill>
                <a:effectLst/>
              </a:rPr>
              <a:t>If you're using the same variable names, it is possible they could collide. </a:t>
            </a:r>
          </a:p>
          <a:p>
            <a:r>
              <a:rPr lang="en-US" b="0" i="0" dirty="0">
                <a:solidFill>
                  <a:schemeClr val="bg1"/>
                </a:solidFill>
                <a:effectLst/>
              </a:rPr>
              <a:t>This can lead to unexpected consequences that are difficult to troubleshoot.</a:t>
            </a:r>
          </a:p>
          <a:p>
            <a:r>
              <a:rPr lang="en-IN" b="0" i="0" dirty="0">
                <a:solidFill>
                  <a:schemeClr val="bg1"/>
                </a:solidFill>
                <a:effectLst/>
              </a:rPr>
              <a:t>Avoid Global Client Scripts</a:t>
            </a:r>
          </a:p>
          <a:p>
            <a:endParaRPr lang="en-IN" b="0" i="0" dirty="0">
              <a:solidFill>
                <a:schemeClr val="bg1"/>
              </a:solidFill>
              <a:effectLst/>
            </a:endParaRPr>
          </a:p>
        </p:txBody>
      </p:sp>
    </p:spTree>
    <p:extLst>
      <p:ext uri="{BB962C8B-B14F-4D97-AF65-F5344CB8AC3E}">
        <p14:creationId xmlns:p14="http://schemas.microsoft.com/office/powerpoint/2010/main" val="24532609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normAutofit/>
          </a:bodyPr>
          <a:lstStyle/>
          <a:p>
            <a:r>
              <a:rPr lang="en-IN" b="0" i="0" dirty="0">
                <a:solidFill>
                  <a:schemeClr val="bg1"/>
                </a:solidFill>
                <a:effectLst/>
                <a:latin typeface="Gilroy-Medium"/>
              </a:rPr>
              <a:t>Client Scripting Considerations</a:t>
            </a:r>
            <a:br>
              <a:rPr lang="en-IN" b="0" i="0" dirty="0">
                <a:solidFill>
                  <a:schemeClr val="bg1"/>
                </a:solidFill>
                <a:effectLst/>
                <a:latin typeface="Gilroy-Medium"/>
              </a:rPr>
            </a:br>
            <a:r>
              <a:rPr lang="en-IN" sz="2000" b="0" i="0" dirty="0">
                <a:solidFill>
                  <a:schemeClr val="bg1"/>
                </a:solidFill>
                <a:effectLst/>
                <a:latin typeface="Gilroy-Medium"/>
              </a:rPr>
              <a:t>Minimize Server Lookups</a:t>
            </a:r>
          </a:p>
        </p:txBody>
      </p:sp>
      <p:sp>
        <p:nvSpPr>
          <p:cNvPr id="8" name="Content Placeholder 7">
            <a:extLst>
              <a:ext uri="{FF2B5EF4-FFF2-40B4-BE49-F238E27FC236}">
                <a16:creationId xmlns:a16="http://schemas.microsoft.com/office/drawing/2014/main" id="{8B2DF86C-D659-4E98-2AF4-00652E8AD24A}"/>
              </a:ext>
            </a:extLst>
          </p:cNvPr>
          <p:cNvSpPr>
            <a:spLocks noGrp="1"/>
          </p:cNvSpPr>
          <p:nvPr>
            <p:ph sz="half" idx="2"/>
          </p:nvPr>
        </p:nvSpPr>
        <p:spPr>
          <a:xfrm>
            <a:off x="6384756" y="1921877"/>
            <a:ext cx="5033211" cy="4351338"/>
          </a:xfrm>
        </p:spPr>
        <p:txBody>
          <a:bodyPr>
            <a:normAutofit fontScale="85000" lnSpcReduction="20000"/>
          </a:bodyPr>
          <a:lstStyle/>
          <a:p>
            <a:r>
              <a:rPr lang="en-US" b="0" i="0" dirty="0">
                <a:solidFill>
                  <a:schemeClr val="bg1"/>
                </a:solidFill>
                <a:effectLst/>
                <a:latin typeface="Source Sans Pro" panose="020B0503030403020204" pitchFamily="34" charset="0"/>
              </a:rPr>
              <a:t>Client scripting uses either data available on the client or data retrieved from the server. </a:t>
            </a:r>
          </a:p>
          <a:p>
            <a:r>
              <a:rPr lang="en-US" b="0" i="0" dirty="0">
                <a:solidFill>
                  <a:schemeClr val="bg1"/>
                </a:solidFill>
                <a:effectLst/>
                <a:latin typeface="Source Sans Pro" panose="020B0503030403020204" pitchFamily="34" charset="0"/>
              </a:rPr>
              <a:t>Use client data as much as possible to eliminate the need for time-consuming server lookups. </a:t>
            </a:r>
          </a:p>
          <a:p>
            <a:r>
              <a:rPr lang="en-US" b="0" i="0" dirty="0">
                <a:solidFill>
                  <a:schemeClr val="bg1"/>
                </a:solidFill>
                <a:effectLst/>
                <a:latin typeface="Source Sans Pro" panose="020B0503030403020204" pitchFamily="34" charset="0"/>
              </a:rPr>
              <a:t>The top ways to get information from the server are </a:t>
            </a:r>
            <a:r>
              <a:rPr lang="en-US" b="0" i="0" dirty="0" err="1">
                <a:solidFill>
                  <a:schemeClr val="bg1"/>
                </a:solidFill>
                <a:effectLst/>
                <a:latin typeface="Source Sans Pro" panose="020B0503030403020204" pitchFamily="34" charset="0"/>
              </a:rPr>
              <a:t>g_scratchpad</a:t>
            </a:r>
            <a:r>
              <a:rPr lang="en-US" b="0" i="0" dirty="0">
                <a:solidFill>
                  <a:schemeClr val="bg1"/>
                </a:solidFill>
                <a:effectLst/>
                <a:latin typeface="Source Sans Pro" panose="020B0503030403020204" pitchFamily="34" charset="0"/>
              </a:rPr>
              <a:t>, and asynchronous </a:t>
            </a:r>
            <a:r>
              <a:rPr lang="en-US" b="0" i="0" dirty="0" err="1">
                <a:solidFill>
                  <a:schemeClr val="bg1"/>
                </a:solidFill>
                <a:effectLst/>
                <a:latin typeface="Source Sans Pro" panose="020B0503030403020204" pitchFamily="34" charset="0"/>
              </a:rPr>
              <a:t>GlideAjax</a:t>
            </a:r>
            <a:r>
              <a:rPr lang="en-US" b="0" i="0" dirty="0">
                <a:solidFill>
                  <a:schemeClr val="bg1"/>
                </a:solidFill>
                <a:effectLst/>
                <a:latin typeface="Source Sans Pro" panose="020B0503030403020204" pitchFamily="34" charset="0"/>
              </a:rPr>
              <a:t> lookup.</a:t>
            </a:r>
          </a:p>
          <a:p>
            <a:r>
              <a:rPr lang="en-US" b="0" i="0" dirty="0">
                <a:solidFill>
                  <a:schemeClr val="bg1"/>
                </a:solidFill>
                <a:effectLst/>
              </a:rPr>
              <a:t>When using </a:t>
            </a:r>
            <a:r>
              <a:rPr lang="en-US" b="0" i="0" dirty="0" err="1">
                <a:solidFill>
                  <a:schemeClr val="bg1"/>
                </a:solidFill>
                <a:effectLst/>
              </a:rPr>
              <a:t>setValue</a:t>
            </a:r>
            <a:r>
              <a:rPr lang="en-US" b="0" i="0" dirty="0">
                <a:solidFill>
                  <a:schemeClr val="bg1"/>
                </a:solidFill>
                <a:effectLst/>
              </a:rPr>
              <a:t>() on a reference field, be sure to include the display value with the value (</a:t>
            </a:r>
            <a:r>
              <a:rPr lang="en-US" b="0" i="0" dirty="0" err="1">
                <a:solidFill>
                  <a:schemeClr val="bg1"/>
                </a:solidFill>
                <a:effectLst/>
              </a:rPr>
              <a:t>sys_id</a:t>
            </a:r>
            <a:r>
              <a:rPr lang="en-US" b="0" i="0" dirty="0">
                <a:solidFill>
                  <a:schemeClr val="bg1"/>
                </a:solidFill>
                <a:effectLst/>
              </a:rPr>
              <a:t>).</a:t>
            </a:r>
            <a:endParaRPr lang="en-IN" b="1" dirty="0">
              <a:solidFill>
                <a:schemeClr val="bg1"/>
              </a:solidFill>
            </a:endParaRPr>
          </a:p>
        </p:txBody>
      </p:sp>
      <p:pic>
        <p:nvPicPr>
          <p:cNvPr id="5" name="Picture 4">
            <a:extLst>
              <a:ext uri="{FF2B5EF4-FFF2-40B4-BE49-F238E27FC236}">
                <a16:creationId xmlns:a16="http://schemas.microsoft.com/office/drawing/2014/main" id="{4CDF5D02-F050-A82D-8B22-F2656F46B53B}"/>
              </a:ext>
            </a:extLst>
          </p:cNvPr>
          <p:cNvPicPr>
            <a:picLocks noChangeAspect="1"/>
          </p:cNvPicPr>
          <p:nvPr/>
        </p:nvPicPr>
        <p:blipFill>
          <a:blip r:embed="rId2"/>
          <a:stretch>
            <a:fillRect/>
          </a:stretch>
        </p:blipFill>
        <p:spPr>
          <a:xfrm>
            <a:off x="191927" y="2248211"/>
            <a:ext cx="5980273" cy="3506165"/>
          </a:xfrm>
          <a:prstGeom prst="rect">
            <a:avLst/>
          </a:prstGeom>
          <a:ln w="38100">
            <a:solidFill>
              <a:schemeClr val="bg1"/>
            </a:solidFill>
          </a:ln>
        </p:spPr>
      </p:pic>
    </p:spTree>
    <p:extLst>
      <p:ext uri="{BB962C8B-B14F-4D97-AF65-F5344CB8AC3E}">
        <p14:creationId xmlns:p14="http://schemas.microsoft.com/office/powerpoint/2010/main" val="1048096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normAutofit/>
          </a:bodyPr>
          <a:lstStyle/>
          <a:p>
            <a:r>
              <a:rPr lang="en-US" b="0" i="0" dirty="0">
                <a:solidFill>
                  <a:schemeClr val="bg1"/>
                </a:solidFill>
                <a:effectLst/>
                <a:latin typeface="+mn-lt"/>
              </a:rPr>
              <a:t>Business Rules Best Practices</a:t>
            </a:r>
            <a:endParaRPr lang="en-IN" sz="2000" dirty="0">
              <a:solidFill>
                <a:schemeClr val="bg1"/>
              </a:solidFill>
              <a:latin typeface="+mn-lt"/>
            </a:endParaRPr>
          </a:p>
        </p:txBody>
      </p:sp>
      <p:pic>
        <p:nvPicPr>
          <p:cNvPr id="13" name="Content Placeholder 12">
            <a:extLst>
              <a:ext uri="{FF2B5EF4-FFF2-40B4-BE49-F238E27FC236}">
                <a16:creationId xmlns:a16="http://schemas.microsoft.com/office/drawing/2014/main" id="{38100EB2-15B5-C391-5637-FAF46F7E04E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12821" y="2269159"/>
            <a:ext cx="4934856" cy="3464269"/>
          </a:xfrm>
          <a:ln>
            <a:solidFill>
              <a:schemeClr val="bg1"/>
            </a:solidFill>
          </a:ln>
        </p:spPr>
      </p:pic>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5550568" y="1825625"/>
            <a:ext cx="595563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0" i="0" dirty="0">
                <a:solidFill>
                  <a:schemeClr val="bg1"/>
                </a:solidFill>
                <a:effectLst/>
              </a:rPr>
              <a:t>Know When to Run Business Rules</a:t>
            </a:r>
          </a:p>
          <a:p>
            <a:pPr algn="l"/>
            <a:r>
              <a:rPr lang="en-US" sz="2000" dirty="0">
                <a:solidFill>
                  <a:schemeClr val="bg1"/>
                </a:solidFill>
              </a:rPr>
              <a:t>U</a:t>
            </a:r>
            <a:r>
              <a:rPr lang="en-US" sz="2000" b="0" i="0" dirty="0">
                <a:solidFill>
                  <a:schemeClr val="bg1"/>
                </a:solidFill>
                <a:effectLst/>
              </a:rPr>
              <a:t>se an async Business Rule in place of an after Business Rule, wherever possible. </a:t>
            </a:r>
          </a:p>
          <a:p>
            <a:r>
              <a:rPr lang="en-US" sz="2000" b="0" i="0" dirty="0">
                <a:solidFill>
                  <a:schemeClr val="bg1"/>
                </a:solidFill>
                <a:effectLst/>
              </a:rPr>
              <a:t> Use Conditions in Business Rules</a:t>
            </a:r>
          </a:p>
          <a:p>
            <a:r>
              <a:rPr lang="en-IN" sz="2000" b="0" i="0" dirty="0">
                <a:solidFill>
                  <a:schemeClr val="bg1"/>
                </a:solidFill>
                <a:effectLst/>
              </a:rPr>
              <a:t>Keep Code in Functions</a:t>
            </a:r>
          </a:p>
          <a:p>
            <a:pPr algn="l"/>
            <a:r>
              <a:rPr lang="en-US" sz="2000" dirty="0">
                <a:solidFill>
                  <a:schemeClr val="bg1"/>
                </a:solidFill>
              </a:rPr>
              <a:t>A</a:t>
            </a:r>
            <a:r>
              <a:rPr lang="en-US" sz="2000" b="0" i="0" dirty="0">
                <a:solidFill>
                  <a:schemeClr val="bg1"/>
                </a:solidFill>
                <a:effectLst/>
              </a:rPr>
              <a:t>void using a variable called gr at all</a:t>
            </a:r>
          </a:p>
          <a:p>
            <a:pPr algn="l"/>
            <a:r>
              <a:rPr lang="en-US" sz="2000" b="0" i="0" dirty="0">
                <a:solidFill>
                  <a:schemeClr val="bg1"/>
                </a:solidFill>
                <a:effectLst/>
              </a:rPr>
              <a:t>Do not use </a:t>
            </a:r>
            <a:r>
              <a:rPr lang="en-US" sz="2000" b="0" i="0" dirty="0" err="1">
                <a:solidFill>
                  <a:schemeClr val="bg1"/>
                </a:solidFill>
                <a:effectLst/>
              </a:rPr>
              <a:t>current.update</a:t>
            </a:r>
            <a:r>
              <a:rPr lang="en-US" sz="2000" b="0" i="0" dirty="0">
                <a:solidFill>
                  <a:schemeClr val="bg1"/>
                </a:solidFill>
                <a:effectLst/>
              </a:rPr>
              <a:t>() in a Business Rule script.</a:t>
            </a:r>
          </a:p>
          <a:p>
            <a:pPr algn="l"/>
            <a:r>
              <a:rPr lang="en-US" sz="2000" b="0" i="0" dirty="0">
                <a:solidFill>
                  <a:schemeClr val="bg1"/>
                </a:solidFill>
                <a:effectLst/>
              </a:rPr>
              <a:t>The combination of the update() and </a:t>
            </a:r>
            <a:r>
              <a:rPr lang="en-US" sz="2000" b="0" i="0" dirty="0" err="1">
                <a:solidFill>
                  <a:schemeClr val="bg1"/>
                </a:solidFill>
                <a:effectLst/>
              </a:rPr>
              <a:t>setWorkflow</a:t>
            </a:r>
            <a:r>
              <a:rPr lang="en-US" sz="2000" b="0" i="0" dirty="0">
                <a:solidFill>
                  <a:schemeClr val="bg1"/>
                </a:solidFill>
                <a:effectLst/>
              </a:rPr>
              <a:t>() methods is only recommended in special circumstances</a:t>
            </a:r>
            <a:r>
              <a:rPr lang="en-US" sz="2000" dirty="0">
                <a:solidFill>
                  <a:schemeClr val="bg1"/>
                </a:solidFill>
              </a:rPr>
              <a:t>.</a:t>
            </a:r>
            <a:r>
              <a:rPr lang="en-US" sz="2000" b="0" i="0" dirty="0">
                <a:solidFill>
                  <a:schemeClr val="bg1"/>
                </a:solidFill>
                <a:effectLst/>
              </a:rPr>
              <a:t> </a:t>
            </a:r>
          </a:p>
          <a:p>
            <a:pPr algn="l"/>
            <a:r>
              <a:rPr lang="en-US" sz="2000" b="0" i="0" dirty="0">
                <a:solidFill>
                  <a:schemeClr val="bg1"/>
                </a:solidFill>
                <a:effectLst/>
              </a:rPr>
              <a:t>Use Business Rules to Double-Check Critical Input</a:t>
            </a:r>
          </a:p>
          <a:p>
            <a:r>
              <a:rPr lang="en-US" sz="2000" b="0" i="0" dirty="0">
                <a:solidFill>
                  <a:schemeClr val="bg1"/>
                </a:solidFill>
                <a:effectLst/>
              </a:rPr>
              <a:t>Use Script Includes Instead of Global Business Rules</a:t>
            </a:r>
          </a:p>
        </p:txBody>
      </p:sp>
    </p:spTree>
    <p:extLst>
      <p:ext uri="{BB962C8B-B14F-4D97-AF65-F5344CB8AC3E}">
        <p14:creationId xmlns:p14="http://schemas.microsoft.com/office/powerpoint/2010/main" val="3946648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normAutofit/>
          </a:bodyPr>
          <a:lstStyle/>
          <a:p>
            <a:pPr algn="l"/>
            <a:r>
              <a:rPr lang="en-IN" b="0" i="0" dirty="0">
                <a:solidFill>
                  <a:schemeClr val="bg1"/>
                </a:solidFill>
                <a:effectLst/>
                <a:latin typeface="Gilroy-Bold"/>
              </a:rPr>
              <a:t>Debugging Best Practices</a:t>
            </a:r>
          </a:p>
        </p:txBody>
      </p:sp>
      <p:sp>
        <p:nvSpPr>
          <p:cNvPr id="11" name="Content Placeholder 10">
            <a:extLst>
              <a:ext uri="{FF2B5EF4-FFF2-40B4-BE49-F238E27FC236}">
                <a16:creationId xmlns:a16="http://schemas.microsoft.com/office/drawing/2014/main" id="{D4E447B8-1BB4-961E-0B0C-19D29A6008DD}"/>
              </a:ext>
            </a:extLst>
          </p:cNvPr>
          <p:cNvSpPr>
            <a:spLocks noGrp="1"/>
          </p:cNvSpPr>
          <p:nvPr>
            <p:ph sz="half" idx="2"/>
          </p:nvPr>
        </p:nvSpPr>
        <p:spPr/>
        <p:txBody>
          <a:bodyPr>
            <a:normAutofit lnSpcReduction="10000"/>
          </a:bodyPr>
          <a:lstStyle/>
          <a:p>
            <a:r>
              <a:rPr lang="en-US" sz="1600" b="0" i="0" dirty="0" err="1">
                <a:solidFill>
                  <a:schemeClr val="bg1"/>
                </a:solidFill>
                <a:effectLst/>
              </a:rPr>
              <a:t>gs.print</a:t>
            </a:r>
            <a:r>
              <a:rPr lang="en-US" sz="1600" b="0" i="0" dirty="0">
                <a:solidFill>
                  <a:schemeClr val="bg1"/>
                </a:solidFill>
                <a:effectLst/>
              </a:rPr>
              <a:t>() and gs.log() are older and not available in scoped applications, whereas </a:t>
            </a:r>
            <a:r>
              <a:rPr lang="en-US" sz="1600" b="0" i="0" dirty="0" err="1">
                <a:solidFill>
                  <a:schemeClr val="bg1"/>
                </a:solidFill>
                <a:effectLst/>
              </a:rPr>
              <a:t>gs.debug</a:t>
            </a:r>
            <a:r>
              <a:rPr lang="en-US" sz="1600" b="0" i="0" dirty="0">
                <a:solidFill>
                  <a:schemeClr val="bg1"/>
                </a:solidFill>
                <a:effectLst/>
              </a:rPr>
              <a:t>(), </a:t>
            </a:r>
            <a:r>
              <a:rPr lang="en-US" sz="1600" b="1" i="0" dirty="0">
                <a:solidFill>
                  <a:schemeClr val="bg1"/>
                </a:solidFill>
                <a:effectLst/>
              </a:rPr>
              <a:t>gs.info()</a:t>
            </a:r>
            <a:r>
              <a:rPr lang="en-US" sz="1600" b="0" i="0" dirty="0">
                <a:solidFill>
                  <a:schemeClr val="bg1"/>
                </a:solidFill>
                <a:effectLst/>
              </a:rPr>
              <a:t>, </a:t>
            </a:r>
            <a:r>
              <a:rPr lang="en-US" sz="1600" b="0" i="0" dirty="0" err="1">
                <a:solidFill>
                  <a:schemeClr val="bg1"/>
                </a:solidFill>
                <a:effectLst/>
              </a:rPr>
              <a:t>gs.warn</a:t>
            </a:r>
            <a:r>
              <a:rPr lang="en-US" sz="1600" b="0" i="0" dirty="0">
                <a:solidFill>
                  <a:schemeClr val="bg1"/>
                </a:solidFill>
                <a:effectLst/>
              </a:rPr>
              <a:t>(), </a:t>
            </a:r>
            <a:r>
              <a:rPr lang="en-US" sz="1600" b="0" i="0" dirty="0" err="1">
                <a:solidFill>
                  <a:schemeClr val="bg1"/>
                </a:solidFill>
                <a:effectLst/>
              </a:rPr>
              <a:t>gs.error</a:t>
            </a:r>
            <a:r>
              <a:rPr lang="en-US" sz="1600" b="0" i="0" dirty="0">
                <a:solidFill>
                  <a:schemeClr val="bg1"/>
                </a:solidFill>
                <a:effectLst/>
              </a:rPr>
              <a:t>() work in both scoped applications and global</a:t>
            </a:r>
          </a:p>
          <a:p>
            <a:r>
              <a:rPr lang="en-US" sz="1600" b="0" i="0" dirty="0">
                <a:solidFill>
                  <a:schemeClr val="bg1"/>
                </a:solidFill>
                <a:effectLst/>
              </a:rPr>
              <a:t>Log Messages Controlled by a Property</a:t>
            </a:r>
          </a:p>
          <a:p>
            <a:r>
              <a:rPr lang="en-US" sz="1600" b="0" i="0" dirty="0">
                <a:solidFill>
                  <a:schemeClr val="bg1"/>
                </a:solidFill>
                <a:effectLst/>
              </a:rPr>
              <a:t>Along with useful system information, you may choose to include </a:t>
            </a:r>
            <a:r>
              <a:rPr lang="en-US" sz="1600" b="1" i="0" dirty="0" err="1">
                <a:solidFill>
                  <a:schemeClr val="bg1"/>
                </a:solidFill>
                <a:effectLst/>
              </a:rPr>
              <a:t>jslog</a:t>
            </a:r>
            <a:r>
              <a:rPr lang="en-US" sz="1600" b="1" i="0" dirty="0">
                <a:solidFill>
                  <a:schemeClr val="bg1"/>
                </a:solidFill>
                <a:effectLst/>
              </a:rPr>
              <a:t>() </a:t>
            </a:r>
            <a:r>
              <a:rPr lang="en-US" sz="1600" b="0" i="0" dirty="0">
                <a:solidFill>
                  <a:schemeClr val="bg1"/>
                </a:solidFill>
                <a:effectLst/>
              </a:rPr>
              <a:t>statements in client scripts and UI policy scripts to help isolate and resolve issues.</a:t>
            </a:r>
          </a:p>
          <a:p>
            <a:r>
              <a:rPr lang="en-US" sz="1600" b="0" i="0" dirty="0">
                <a:solidFill>
                  <a:schemeClr val="bg1"/>
                </a:solidFill>
                <a:effectLst/>
              </a:rPr>
              <a:t>Before you close out an update set or complete testing of the production instance, be sure to disable all server-side debugging to save log space in production. </a:t>
            </a:r>
          </a:p>
          <a:p>
            <a:r>
              <a:rPr lang="en-US" sz="1600" b="0" i="0" dirty="0">
                <a:solidFill>
                  <a:schemeClr val="bg1"/>
                </a:solidFill>
                <a:effectLst/>
              </a:rPr>
              <a:t>To disable debugging, search for all system properties that contain the string debug in the name and ensure they are all set to false.</a:t>
            </a:r>
          </a:p>
          <a:p>
            <a:r>
              <a:rPr lang="en-US" sz="1600" b="0" i="0" dirty="0">
                <a:solidFill>
                  <a:schemeClr val="bg1"/>
                </a:solidFill>
                <a:effectLst/>
              </a:rPr>
              <a:t>Each error should either be corrected or documented as a known issue.</a:t>
            </a:r>
          </a:p>
          <a:p>
            <a:r>
              <a:rPr lang="en-IN" sz="1600" b="0" i="0" dirty="0">
                <a:solidFill>
                  <a:schemeClr val="bg1"/>
                </a:solidFill>
                <a:effectLst/>
              </a:rPr>
              <a:t>Remove Unused Events</a:t>
            </a: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2000" b="0" i="0" dirty="0">
              <a:solidFill>
                <a:schemeClr val="bg1"/>
              </a:solidFill>
              <a:effectLst/>
            </a:endParaRPr>
          </a:p>
        </p:txBody>
      </p:sp>
      <p:pic>
        <p:nvPicPr>
          <p:cNvPr id="10" name="Content Placeholder 9">
            <a:extLst>
              <a:ext uri="{FF2B5EF4-FFF2-40B4-BE49-F238E27FC236}">
                <a16:creationId xmlns:a16="http://schemas.microsoft.com/office/drawing/2014/main" id="{3D003064-80C8-B955-ADB5-C0F7AA1577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4000" y="2096294"/>
            <a:ext cx="3810000" cy="3810000"/>
          </a:xfrm>
          <a:ln w="38100">
            <a:solidFill>
              <a:schemeClr val="bg1"/>
            </a:solidFill>
          </a:ln>
        </p:spPr>
      </p:pic>
    </p:spTree>
    <p:extLst>
      <p:ext uri="{BB962C8B-B14F-4D97-AF65-F5344CB8AC3E}">
        <p14:creationId xmlns:p14="http://schemas.microsoft.com/office/powerpoint/2010/main" val="396672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dirty="0">
                <a:solidFill>
                  <a:schemeClr val="bg1"/>
                </a:solidFill>
              </a:rPr>
              <a:t>S.O.L.I.D. Programming Principles</a:t>
            </a:r>
            <a:br>
              <a:rPr lang="en-US" dirty="0">
                <a:solidFill>
                  <a:schemeClr val="bg1"/>
                </a:solidFill>
              </a:rPr>
            </a:br>
            <a:r>
              <a:rPr lang="en-US" sz="2000" dirty="0">
                <a:solidFill>
                  <a:schemeClr val="bg1"/>
                </a:solidFill>
                <a:latin typeface="+mn-lt"/>
                <a:hlinkClick r:id="rId2"/>
              </a:rPr>
              <a:t>https://dev.to/josuerodriguez98/series/12235</a:t>
            </a:r>
            <a:endParaRPr lang="en-IN" sz="2000" dirty="0">
              <a:solidFill>
                <a:schemeClr val="bg1"/>
              </a:solidFill>
            </a:endParaRPr>
          </a:p>
        </p:txBody>
      </p:sp>
      <p:pic>
        <p:nvPicPr>
          <p:cNvPr id="9" name="Content Placeholder 8">
            <a:extLst>
              <a:ext uri="{FF2B5EF4-FFF2-40B4-BE49-F238E27FC236}">
                <a16:creationId xmlns:a16="http://schemas.microsoft.com/office/drawing/2014/main" id="{92AC748C-66FE-1BF8-B2B7-1BF47234EC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5412" y="1825625"/>
            <a:ext cx="5063375" cy="4351338"/>
          </a:xfrm>
          <a:ln w="38100">
            <a:solidFill>
              <a:schemeClr val="bg1"/>
            </a:solidFill>
          </a:ln>
        </p:spPr>
      </p:pic>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 - Single Responsibility Principle</a:t>
            </a:r>
          </a:p>
          <a:p>
            <a:r>
              <a:rPr lang="en-US" dirty="0">
                <a:solidFill>
                  <a:schemeClr val="bg1"/>
                </a:solidFill>
              </a:rPr>
              <a:t>O - The Open/Closed Design Principle</a:t>
            </a:r>
          </a:p>
          <a:p>
            <a:r>
              <a:rPr lang="en-IN" dirty="0">
                <a:solidFill>
                  <a:schemeClr val="bg1"/>
                </a:solidFill>
              </a:rPr>
              <a:t>L - Liskov Substitution Principle</a:t>
            </a:r>
          </a:p>
          <a:p>
            <a:r>
              <a:rPr lang="en-US" dirty="0">
                <a:solidFill>
                  <a:schemeClr val="bg1"/>
                </a:solidFill>
              </a:rPr>
              <a:t>I - Interface Segregation Principle</a:t>
            </a:r>
          </a:p>
          <a:p>
            <a:r>
              <a:rPr lang="en-US" dirty="0">
                <a:solidFill>
                  <a:schemeClr val="bg1"/>
                </a:solidFill>
              </a:rPr>
              <a:t>D - Dependency Inversion Principle</a:t>
            </a:r>
          </a:p>
          <a:p>
            <a:endParaRPr lang="en-IN" dirty="0">
              <a:solidFill>
                <a:schemeClr val="bg1"/>
              </a:solidFill>
            </a:endParaRPr>
          </a:p>
        </p:txBody>
      </p:sp>
    </p:spTree>
    <p:extLst>
      <p:ext uri="{BB962C8B-B14F-4D97-AF65-F5344CB8AC3E}">
        <p14:creationId xmlns:p14="http://schemas.microsoft.com/office/powerpoint/2010/main" val="2956114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sz="4400" dirty="0">
                <a:solidFill>
                  <a:schemeClr val="bg1"/>
                </a:solidFill>
              </a:rPr>
              <a:t>Interface Segregation Principle</a:t>
            </a:r>
            <a:endParaRPr lang="en-IN" sz="2000" dirty="0">
              <a:solidFill>
                <a:schemeClr val="bg1"/>
              </a:solidFill>
            </a:endParaRP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8" name="Content Placeholder 7">
            <a:extLst>
              <a:ext uri="{FF2B5EF4-FFF2-40B4-BE49-F238E27FC236}">
                <a16:creationId xmlns:a16="http://schemas.microsoft.com/office/drawing/2014/main" id="{26F3DCF5-3118-BBFD-7806-37CF97676D5B}"/>
              </a:ext>
            </a:extLst>
          </p:cNvPr>
          <p:cNvSpPr>
            <a:spLocks noGrp="1"/>
          </p:cNvSpPr>
          <p:nvPr>
            <p:ph idx="1"/>
          </p:nvPr>
        </p:nvSpPr>
        <p:spPr/>
        <p:txBody>
          <a:bodyPr>
            <a:normAutofit fontScale="92500" lnSpcReduction="20000"/>
          </a:bodyPr>
          <a:lstStyle/>
          <a:p>
            <a:r>
              <a:rPr lang="en-US" b="0" i="0" dirty="0">
                <a:solidFill>
                  <a:schemeClr val="bg1"/>
                </a:solidFill>
                <a:effectLst/>
              </a:rPr>
              <a:t>A client should never be forced to implement an interface that it does not use, or clients shouldn't be forced to depend on methods they do not use.</a:t>
            </a:r>
          </a:p>
          <a:p>
            <a:r>
              <a:rPr lang="en-US" b="0" i="0" dirty="0">
                <a:solidFill>
                  <a:schemeClr val="bg1"/>
                </a:solidFill>
                <a:effectLst/>
                <a:latin typeface="-apple-system"/>
              </a:rPr>
              <a:t>The objective behind this principle is to </a:t>
            </a:r>
            <a:r>
              <a:rPr lang="en-US" b="1" i="0" dirty="0">
                <a:solidFill>
                  <a:schemeClr val="bg1"/>
                </a:solidFill>
                <a:effectLst/>
                <a:latin typeface="-apple-system"/>
              </a:rPr>
              <a:t>remove unnecessary</a:t>
            </a:r>
            <a:br>
              <a:rPr lang="en-US" b="1" dirty="0">
                <a:solidFill>
                  <a:schemeClr val="bg1"/>
                </a:solidFill>
              </a:rPr>
            </a:br>
            <a:r>
              <a:rPr lang="en-US" b="1" i="0" dirty="0">
                <a:solidFill>
                  <a:schemeClr val="bg1"/>
                </a:solidFill>
                <a:effectLst/>
                <a:latin typeface="-apple-system"/>
              </a:rPr>
              <a:t>code from Classes in order to reduce unexpected bugs</a:t>
            </a:r>
            <a:r>
              <a:rPr lang="en-US" b="0" i="0" dirty="0">
                <a:solidFill>
                  <a:schemeClr val="bg1"/>
                </a:solidFill>
                <a:effectLst/>
                <a:latin typeface="-apple-system"/>
              </a:rPr>
              <a:t> when the Class does not have the ability to perform an action.</a:t>
            </a:r>
          </a:p>
          <a:p>
            <a:r>
              <a:rPr lang="en-US" b="0" i="0" dirty="0">
                <a:solidFill>
                  <a:schemeClr val="bg1"/>
                </a:solidFill>
                <a:effectLst/>
                <a:latin typeface="-apple-system"/>
              </a:rPr>
              <a:t>Imagine we have a streaming platform that has two types of user, a </a:t>
            </a:r>
            <a:r>
              <a:rPr lang="en-US" b="1" i="0" dirty="0" err="1">
                <a:solidFill>
                  <a:schemeClr val="bg1"/>
                </a:solidFill>
                <a:effectLst/>
                <a:latin typeface="-apple-system"/>
              </a:rPr>
              <a:t>FreeUser</a:t>
            </a:r>
            <a:r>
              <a:rPr lang="en-US" b="0" i="0" dirty="0">
                <a:solidFill>
                  <a:schemeClr val="bg1"/>
                </a:solidFill>
                <a:effectLst/>
                <a:latin typeface="-apple-system"/>
              </a:rPr>
              <a:t> and a </a:t>
            </a:r>
            <a:r>
              <a:rPr lang="en-US" b="1" i="0" dirty="0" err="1">
                <a:solidFill>
                  <a:schemeClr val="bg1"/>
                </a:solidFill>
                <a:effectLst/>
                <a:latin typeface="-apple-system"/>
              </a:rPr>
              <a:t>PremiumUser</a:t>
            </a:r>
            <a:r>
              <a:rPr lang="en-US" b="0" i="0" dirty="0">
                <a:solidFill>
                  <a:schemeClr val="bg1"/>
                </a:solidFill>
                <a:effectLst/>
                <a:latin typeface="-apple-system"/>
              </a:rPr>
              <a:t>, both extending from </a:t>
            </a:r>
            <a:r>
              <a:rPr lang="en-US" b="1" i="0" dirty="0">
                <a:solidFill>
                  <a:schemeClr val="bg1"/>
                </a:solidFill>
                <a:effectLst/>
                <a:latin typeface="-apple-system"/>
              </a:rPr>
              <a:t>User</a:t>
            </a:r>
            <a:r>
              <a:rPr lang="en-US" b="0" i="0" dirty="0">
                <a:solidFill>
                  <a:schemeClr val="bg1"/>
                </a:solidFill>
                <a:effectLst/>
                <a:latin typeface="-apple-system"/>
              </a:rPr>
              <a:t>. </a:t>
            </a:r>
          </a:p>
          <a:p>
            <a:r>
              <a:rPr lang="en-US" b="0" i="0" dirty="0">
                <a:solidFill>
                  <a:schemeClr val="bg1"/>
                </a:solidFill>
                <a:effectLst/>
                <a:latin typeface="-apple-system"/>
              </a:rPr>
              <a:t>Taking into consideration that only a </a:t>
            </a:r>
            <a:r>
              <a:rPr lang="en-US" b="1" i="0" dirty="0" err="1">
                <a:solidFill>
                  <a:schemeClr val="bg1"/>
                </a:solidFill>
                <a:effectLst/>
                <a:latin typeface="-apple-system"/>
              </a:rPr>
              <a:t>PremiumUser</a:t>
            </a:r>
            <a:r>
              <a:rPr lang="en-US" b="0" i="0" dirty="0">
                <a:solidFill>
                  <a:schemeClr val="bg1"/>
                </a:solidFill>
                <a:effectLst/>
                <a:latin typeface="-apple-system"/>
              </a:rPr>
              <a:t> is able to skip ads and start parties, to apply the principle, we may use composition to only give these functionalities to </a:t>
            </a:r>
            <a:r>
              <a:rPr lang="en-US" b="1" i="0" dirty="0" err="1">
                <a:solidFill>
                  <a:schemeClr val="bg1"/>
                </a:solidFill>
                <a:effectLst/>
                <a:latin typeface="-apple-system"/>
              </a:rPr>
              <a:t>PremiumUser</a:t>
            </a:r>
            <a:r>
              <a:rPr lang="en-US" b="0" i="0" dirty="0">
                <a:solidFill>
                  <a:schemeClr val="bg1"/>
                </a:solidFill>
                <a:effectLst/>
                <a:latin typeface="-apple-system"/>
              </a:rPr>
              <a:t>.</a:t>
            </a:r>
          </a:p>
          <a:p>
            <a:r>
              <a:rPr lang="en-US" b="0" i="0" dirty="0">
                <a:solidFill>
                  <a:schemeClr val="bg1"/>
                </a:solidFill>
                <a:effectLst/>
                <a:latin typeface="-apple-system"/>
              </a:rPr>
              <a:t>Now </a:t>
            </a:r>
            <a:r>
              <a:rPr lang="en-US" b="1" i="0" dirty="0">
                <a:solidFill>
                  <a:schemeClr val="bg1"/>
                </a:solidFill>
                <a:effectLst/>
                <a:latin typeface="-apple-system"/>
              </a:rPr>
              <a:t>every class is implementing only the functionalities that they need</a:t>
            </a:r>
            <a:r>
              <a:rPr lang="en-US" b="0" i="0" dirty="0">
                <a:solidFill>
                  <a:schemeClr val="bg1"/>
                </a:solidFill>
                <a:effectLst/>
                <a:latin typeface="-apple-system"/>
              </a:rPr>
              <a:t>, adhering to the principle.</a:t>
            </a:r>
            <a:endParaRPr lang="en-US" b="0" i="0" dirty="0">
              <a:solidFill>
                <a:schemeClr val="bg1"/>
              </a:solidFill>
              <a:effectLst/>
            </a:endParaRPr>
          </a:p>
        </p:txBody>
      </p:sp>
    </p:spTree>
    <p:extLst>
      <p:ext uri="{BB962C8B-B14F-4D97-AF65-F5344CB8AC3E}">
        <p14:creationId xmlns:p14="http://schemas.microsoft.com/office/powerpoint/2010/main" val="1255571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US" sz="4400" dirty="0"/>
              <a:t>Interface Segregation Principle</a:t>
            </a:r>
            <a:br>
              <a:rPr lang="en-US" dirty="0"/>
            </a:br>
            <a:endParaRPr lang="en-IN" sz="2000" dirty="0"/>
          </a:p>
        </p:txBody>
      </p:sp>
      <p:sp>
        <p:nvSpPr>
          <p:cNvPr id="10" name="Text Placeholder 9">
            <a:extLst>
              <a:ext uri="{FF2B5EF4-FFF2-40B4-BE49-F238E27FC236}">
                <a16:creationId xmlns:a16="http://schemas.microsoft.com/office/drawing/2014/main" id="{2E9A8FC6-BC0F-81A0-FE0F-58235191F9E5}"/>
              </a:ext>
            </a:extLst>
          </p:cNvPr>
          <p:cNvSpPr>
            <a:spLocks noGrp="1"/>
          </p:cNvSpPr>
          <p:nvPr>
            <p:ph type="body" idx="1"/>
          </p:nvPr>
        </p:nvSpPr>
        <p:spPr>
          <a:xfrm>
            <a:off x="839786" y="2412584"/>
            <a:ext cx="5894305" cy="823912"/>
          </a:xfrm>
        </p:spPr>
        <p:txBody>
          <a:bodyPr>
            <a:noAutofit/>
          </a:bodyPr>
          <a:lstStyle/>
          <a:p>
            <a:r>
              <a:rPr lang="en-US" sz="2000" b="0" i="0" dirty="0">
                <a:effectLst/>
              </a:rPr>
              <a:t>To apply this principle to other programming languages, we may use something I like to call "cascading specialization" in which we start on the most general specialization and then, on each level of the inheritance, we add specific actions that the interface needs. The following diagram shows this idea.</a:t>
            </a:r>
            <a:endParaRPr lang="en-IN" sz="2000" dirty="0"/>
          </a:p>
        </p:txBody>
      </p:sp>
      <p:pic>
        <p:nvPicPr>
          <p:cNvPr id="16" name="Content Placeholder 15">
            <a:extLst>
              <a:ext uri="{FF2B5EF4-FFF2-40B4-BE49-F238E27FC236}">
                <a16:creationId xmlns:a16="http://schemas.microsoft.com/office/drawing/2014/main" id="{95CE65A1-76E4-A827-3758-E8CF5C1A11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08918" y="3291139"/>
            <a:ext cx="3819525" cy="3438525"/>
          </a:xfrm>
        </p:spPr>
      </p:pic>
      <p:sp>
        <p:nvSpPr>
          <p:cNvPr id="12" name="Text Placeholder 11">
            <a:extLst>
              <a:ext uri="{FF2B5EF4-FFF2-40B4-BE49-F238E27FC236}">
                <a16:creationId xmlns:a16="http://schemas.microsoft.com/office/drawing/2014/main" id="{8612AA8D-0297-DF03-8992-34119F85D68B}"/>
              </a:ext>
            </a:extLst>
          </p:cNvPr>
          <p:cNvSpPr>
            <a:spLocks noGrp="1"/>
          </p:cNvSpPr>
          <p:nvPr>
            <p:ph type="body" sz="quarter" idx="3"/>
          </p:nvPr>
        </p:nvSpPr>
        <p:spPr>
          <a:xfrm>
            <a:off x="7221370" y="2126523"/>
            <a:ext cx="4361030" cy="823912"/>
          </a:xfrm>
        </p:spPr>
        <p:txBody>
          <a:bodyPr>
            <a:noAutofit/>
          </a:bodyPr>
          <a:lstStyle/>
          <a:p>
            <a:r>
              <a:rPr lang="en-US" sz="2000" b="0" dirty="0"/>
              <a:t>Following our </a:t>
            </a:r>
            <a:r>
              <a:rPr lang="en-US" sz="2000" dirty="0" err="1"/>
              <a:t>FreeUser</a:t>
            </a:r>
            <a:r>
              <a:rPr lang="en-US" sz="2000" b="0" dirty="0"/>
              <a:t> and </a:t>
            </a:r>
            <a:r>
              <a:rPr lang="en-US" sz="2000" dirty="0" err="1"/>
              <a:t>PremiumUser</a:t>
            </a:r>
            <a:r>
              <a:rPr lang="en-US" sz="2000" b="0" dirty="0"/>
              <a:t> example, we may have these inheritances, each one of them adding specific functionalities depending on the subscription type.</a:t>
            </a:r>
            <a:endParaRPr lang="en-IN" sz="2000" b="0" dirty="0"/>
          </a:p>
        </p:txBody>
      </p:sp>
      <p:pic>
        <p:nvPicPr>
          <p:cNvPr id="18" name="Content Placeholder 17">
            <a:extLst>
              <a:ext uri="{FF2B5EF4-FFF2-40B4-BE49-F238E27FC236}">
                <a16:creationId xmlns:a16="http://schemas.microsoft.com/office/drawing/2014/main" id="{B5C0261C-C7E5-65DA-E079-8FDB4DC1AF3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90501" y="3429000"/>
            <a:ext cx="5183188" cy="2417631"/>
          </a:xfrm>
        </p:spPr>
      </p:pic>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Tree>
    <p:extLst>
      <p:ext uri="{BB962C8B-B14F-4D97-AF65-F5344CB8AC3E}">
        <p14:creationId xmlns:p14="http://schemas.microsoft.com/office/powerpoint/2010/main" val="3856392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IN" sz="4400" dirty="0">
                <a:solidFill>
                  <a:schemeClr val="bg1"/>
                </a:solidFill>
                <a:latin typeface="+mn-lt"/>
              </a:rPr>
              <a:t>Liskov Substitution Principle</a:t>
            </a:r>
            <a:endParaRPr lang="en-IN" sz="2000" dirty="0">
              <a:solidFill>
                <a:schemeClr val="bg1"/>
              </a:solidFill>
              <a:latin typeface="+mn-lt"/>
            </a:endParaRP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8" name="Content Placeholder 7">
            <a:extLst>
              <a:ext uri="{FF2B5EF4-FFF2-40B4-BE49-F238E27FC236}">
                <a16:creationId xmlns:a16="http://schemas.microsoft.com/office/drawing/2014/main" id="{26F3DCF5-3118-BBFD-7806-37CF97676D5B}"/>
              </a:ext>
            </a:extLst>
          </p:cNvPr>
          <p:cNvSpPr>
            <a:spLocks noGrp="1"/>
          </p:cNvSpPr>
          <p:nvPr>
            <p:ph idx="1"/>
          </p:nvPr>
        </p:nvSpPr>
        <p:spPr/>
        <p:txBody>
          <a:bodyPr>
            <a:normAutofit fontScale="92500" lnSpcReduction="20000"/>
          </a:bodyPr>
          <a:lstStyle/>
          <a:p>
            <a:r>
              <a:rPr lang="en-US" b="0" i="0" dirty="0">
                <a:solidFill>
                  <a:schemeClr val="bg1"/>
                </a:solidFill>
                <a:effectLst/>
              </a:rPr>
              <a:t>A parent class should be substitutable for its child class without any problem.</a:t>
            </a:r>
          </a:p>
          <a:p>
            <a:r>
              <a:rPr lang="en-US" b="1" i="0" dirty="0">
                <a:solidFill>
                  <a:schemeClr val="bg1"/>
                </a:solidFill>
                <a:effectLst/>
              </a:rPr>
              <a:t>Every subclass should be able to replace it’s superclass.</a:t>
            </a:r>
          </a:p>
          <a:p>
            <a:r>
              <a:rPr lang="en-US" b="0" i="0" dirty="0">
                <a:solidFill>
                  <a:schemeClr val="bg1"/>
                </a:solidFill>
                <a:effectLst/>
              </a:rPr>
              <a:t>This is because in inheritance, the child class should be able to do everything the parent class can do, delivering the same or even improved results.</a:t>
            </a:r>
          </a:p>
          <a:p>
            <a:r>
              <a:rPr lang="en-US" b="0" i="0" dirty="0">
                <a:solidFill>
                  <a:schemeClr val="bg1"/>
                </a:solidFill>
                <a:effectLst/>
              </a:rPr>
              <a:t>The principle also implies that the child class's methods should have the same amount of arguments and the arguments type and return type should be of the same type of the parent class that they override.</a:t>
            </a:r>
          </a:p>
          <a:p>
            <a:r>
              <a:rPr lang="en-US" b="0" i="0" dirty="0">
                <a:solidFill>
                  <a:schemeClr val="bg1"/>
                </a:solidFill>
                <a:effectLst/>
              </a:rPr>
              <a:t>The objective behind this principle is </a:t>
            </a:r>
            <a:r>
              <a:rPr lang="en-US" b="1" i="0" dirty="0">
                <a:solidFill>
                  <a:schemeClr val="bg1"/>
                </a:solidFill>
                <a:effectLst/>
              </a:rPr>
              <a:t>to strengthen consistency </a:t>
            </a:r>
            <a:r>
              <a:rPr lang="en-US" b="0" i="0" dirty="0">
                <a:solidFill>
                  <a:schemeClr val="bg1"/>
                </a:solidFill>
                <a:effectLst/>
              </a:rPr>
              <a:t>so that parent and children classes can be used in the same way without any errors.</a:t>
            </a:r>
          </a:p>
        </p:txBody>
      </p:sp>
    </p:spTree>
    <p:extLst>
      <p:ext uri="{BB962C8B-B14F-4D97-AF65-F5344CB8AC3E}">
        <p14:creationId xmlns:p14="http://schemas.microsoft.com/office/powerpoint/2010/main" val="2988254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IN" sz="4400" dirty="0">
                <a:solidFill>
                  <a:schemeClr val="bg1"/>
                </a:solidFill>
                <a:latin typeface="+mn-lt"/>
              </a:rPr>
              <a:t>Liskov Substitution Principle</a:t>
            </a:r>
            <a:endParaRPr lang="en-IN" sz="2000" dirty="0">
              <a:solidFill>
                <a:schemeClr val="bg1"/>
              </a:solidFill>
              <a:latin typeface="+mn-lt"/>
            </a:endParaRP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8" name="Content Placeholder 7">
            <a:extLst>
              <a:ext uri="{FF2B5EF4-FFF2-40B4-BE49-F238E27FC236}">
                <a16:creationId xmlns:a16="http://schemas.microsoft.com/office/drawing/2014/main" id="{26F3DCF5-3118-BBFD-7806-37CF97676D5B}"/>
              </a:ext>
            </a:extLst>
          </p:cNvPr>
          <p:cNvSpPr>
            <a:spLocks noGrp="1"/>
          </p:cNvSpPr>
          <p:nvPr>
            <p:ph idx="1"/>
          </p:nvPr>
        </p:nvSpPr>
        <p:spPr/>
        <p:txBody>
          <a:bodyPr>
            <a:normAutofit/>
          </a:bodyPr>
          <a:lstStyle/>
          <a:p>
            <a:r>
              <a:rPr lang="en-US" b="0" i="0" dirty="0">
                <a:solidFill>
                  <a:schemeClr val="bg1"/>
                </a:solidFill>
                <a:effectLst/>
              </a:rPr>
              <a:t>Imagine we have a parent class </a:t>
            </a:r>
            <a:r>
              <a:rPr lang="en-US" b="1" i="0" dirty="0">
                <a:solidFill>
                  <a:schemeClr val="bg1"/>
                </a:solidFill>
                <a:effectLst/>
              </a:rPr>
              <a:t>Animal</a:t>
            </a:r>
            <a:r>
              <a:rPr lang="en-US" b="0" i="0" dirty="0">
                <a:solidFill>
                  <a:schemeClr val="bg1"/>
                </a:solidFill>
                <a:effectLst/>
              </a:rPr>
              <a:t> and it has two children, </a:t>
            </a:r>
            <a:r>
              <a:rPr lang="en-US" b="1" i="0" dirty="0">
                <a:solidFill>
                  <a:schemeClr val="bg1"/>
                </a:solidFill>
                <a:effectLst/>
              </a:rPr>
              <a:t>Dog</a:t>
            </a:r>
            <a:r>
              <a:rPr lang="en-US" b="0" i="0" dirty="0">
                <a:solidFill>
                  <a:schemeClr val="bg1"/>
                </a:solidFill>
                <a:effectLst/>
              </a:rPr>
              <a:t> and </a:t>
            </a:r>
            <a:r>
              <a:rPr lang="en-US" b="1" i="0" dirty="0">
                <a:solidFill>
                  <a:schemeClr val="bg1"/>
                </a:solidFill>
                <a:effectLst/>
              </a:rPr>
              <a:t>Cat</a:t>
            </a:r>
            <a:r>
              <a:rPr lang="en-US" b="0" i="0" dirty="0">
                <a:solidFill>
                  <a:schemeClr val="bg1"/>
                </a:solidFill>
                <a:effectLst/>
              </a:rPr>
              <a:t>. </a:t>
            </a:r>
          </a:p>
          <a:p>
            <a:r>
              <a:rPr lang="en-US" b="0" i="0" dirty="0">
                <a:solidFill>
                  <a:schemeClr val="bg1"/>
                </a:solidFill>
                <a:effectLst/>
              </a:rPr>
              <a:t>Each animal has its unique sound, dogs can bark and cats can meow.</a:t>
            </a:r>
          </a:p>
          <a:p>
            <a:r>
              <a:rPr lang="en-US" b="0" i="0" dirty="0">
                <a:solidFill>
                  <a:schemeClr val="bg1"/>
                </a:solidFill>
                <a:effectLst/>
                <a:latin typeface="-apple-system"/>
              </a:rPr>
              <a:t>Now, if we were to substitute the parent class with the corresponding children, we will create a more generic method for the animal sounds instead of specific methods for each animal sound. </a:t>
            </a:r>
          </a:p>
          <a:p>
            <a:r>
              <a:rPr lang="en-US" b="0" i="0" dirty="0">
                <a:solidFill>
                  <a:schemeClr val="bg1"/>
                </a:solidFill>
                <a:effectLst/>
                <a:latin typeface="-apple-system"/>
              </a:rPr>
              <a:t>And also, we will make sure that every method returns the same type. </a:t>
            </a:r>
            <a:endParaRPr lang="en-US" b="0" i="0" dirty="0">
              <a:solidFill>
                <a:schemeClr val="bg1"/>
              </a:solidFill>
              <a:effectLst/>
            </a:endParaRPr>
          </a:p>
        </p:txBody>
      </p:sp>
    </p:spTree>
    <p:extLst>
      <p:ext uri="{BB962C8B-B14F-4D97-AF65-F5344CB8AC3E}">
        <p14:creationId xmlns:p14="http://schemas.microsoft.com/office/powerpoint/2010/main" val="1911492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IN" sz="4400" dirty="0">
                <a:solidFill>
                  <a:schemeClr val="bg1"/>
                </a:solidFill>
                <a:latin typeface="+mn-lt"/>
              </a:rPr>
              <a:t>The Open/Closed Design Principle</a:t>
            </a:r>
            <a:endParaRPr lang="en-IN" sz="2000" dirty="0">
              <a:solidFill>
                <a:schemeClr val="bg1"/>
              </a:solidFill>
              <a:latin typeface="+mn-lt"/>
            </a:endParaRP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8" name="Content Placeholder 7">
            <a:extLst>
              <a:ext uri="{FF2B5EF4-FFF2-40B4-BE49-F238E27FC236}">
                <a16:creationId xmlns:a16="http://schemas.microsoft.com/office/drawing/2014/main" id="{26F3DCF5-3118-BBFD-7806-37CF97676D5B}"/>
              </a:ext>
            </a:extLst>
          </p:cNvPr>
          <p:cNvSpPr>
            <a:spLocks noGrp="1"/>
          </p:cNvSpPr>
          <p:nvPr>
            <p:ph idx="1"/>
          </p:nvPr>
        </p:nvSpPr>
        <p:spPr/>
        <p:txBody>
          <a:bodyPr>
            <a:normAutofit fontScale="92500"/>
          </a:bodyPr>
          <a:lstStyle/>
          <a:p>
            <a:r>
              <a:rPr lang="en-US" b="0" i="0" dirty="0">
                <a:solidFill>
                  <a:schemeClr val="bg1"/>
                </a:solidFill>
                <a:effectLst/>
                <a:latin typeface="-apple-system"/>
              </a:rPr>
              <a:t>Classes must remain </a:t>
            </a:r>
            <a:r>
              <a:rPr lang="en-US" b="1" i="0" dirty="0">
                <a:solidFill>
                  <a:schemeClr val="bg1"/>
                </a:solidFill>
                <a:effectLst/>
                <a:latin typeface="-apple-system"/>
              </a:rPr>
              <a:t>open for extension but closed for modification</a:t>
            </a:r>
            <a:r>
              <a:rPr lang="en-US" b="0" i="0" dirty="0">
                <a:solidFill>
                  <a:schemeClr val="bg1"/>
                </a:solidFill>
                <a:effectLst/>
                <a:latin typeface="-apple-system"/>
              </a:rPr>
              <a:t>.</a:t>
            </a:r>
          </a:p>
          <a:p>
            <a:r>
              <a:rPr lang="en-US" b="0" i="0" dirty="0">
                <a:solidFill>
                  <a:schemeClr val="bg1"/>
                </a:solidFill>
                <a:effectLst/>
                <a:latin typeface="-apple-system"/>
              </a:rPr>
              <a:t>This means that if we want to add more functionality to a class we should do it by extending the behavior of the class without actually changing the class itself. </a:t>
            </a:r>
            <a:endParaRPr lang="en-US" dirty="0">
              <a:solidFill>
                <a:schemeClr val="bg1"/>
              </a:solidFill>
              <a:latin typeface="-apple-system"/>
            </a:endParaRPr>
          </a:p>
          <a:p>
            <a:r>
              <a:rPr lang="en-US" b="0" i="0" dirty="0">
                <a:solidFill>
                  <a:schemeClr val="bg1"/>
                </a:solidFill>
                <a:effectLst/>
                <a:latin typeface="-apple-system"/>
              </a:rPr>
              <a:t>The objective of this principle is to avoid modifications that may lead to bugs where the class is being used.</a:t>
            </a:r>
          </a:p>
          <a:p>
            <a:r>
              <a:rPr lang="en-US" dirty="0">
                <a:solidFill>
                  <a:schemeClr val="bg1"/>
                </a:solidFill>
                <a:latin typeface="-apple-system"/>
              </a:rPr>
              <a:t>It is aligned closely with ISP and LSP.</a:t>
            </a:r>
          </a:p>
          <a:p>
            <a:r>
              <a:rPr lang="en-US" b="0" i="0" dirty="0">
                <a:solidFill>
                  <a:schemeClr val="bg1"/>
                </a:solidFill>
                <a:effectLst/>
                <a:latin typeface="-apple-system"/>
              </a:rPr>
              <a:t>ISP segregates the interfaces</a:t>
            </a:r>
            <a:r>
              <a:rPr lang="en-US" dirty="0">
                <a:solidFill>
                  <a:schemeClr val="bg1"/>
                </a:solidFill>
                <a:latin typeface="-apple-system"/>
              </a:rPr>
              <a:t>: Keeps a class closed for further modification</a:t>
            </a:r>
          </a:p>
          <a:p>
            <a:r>
              <a:rPr lang="en-US" b="0" i="0" dirty="0">
                <a:solidFill>
                  <a:schemeClr val="bg1"/>
                </a:solidFill>
                <a:effectLst/>
                <a:latin typeface="-apple-system"/>
              </a:rPr>
              <a:t>LSP assures that subclass are extensions of a superclass: Creates classes that will be open for extension.</a:t>
            </a:r>
          </a:p>
          <a:p>
            <a:endParaRPr lang="en-US" b="0" i="0" dirty="0">
              <a:solidFill>
                <a:schemeClr val="bg1"/>
              </a:solidFill>
              <a:effectLst/>
            </a:endParaRPr>
          </a:p>
        </p:txBody>
      </p:sp>
    </p:spTree>
    <p:extLst>
      <p:ext uri="{BB962C8B-B14F-4D97-AF65-F5344CB8AC3E}">
        <p14:creationId xmlns:p14="http://schemas.microsoft.com/office/powerpoint/2010/main" val="3554485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F07AA3-0EDF-CCC6-34D7-10352B88A454}"/>
              </a:ext>
            </a:extLst>
          </p:cNvPr>
          <p:cNvSpPr>
            <a:spLocks noGrp="1"/>
          </p:cNvSpPr>
          <p:nvPr>
            <p:ph type="title"/>
          </p:nvPr>
        </p:nvSpPr>
        <p:spPr/>
        <p:txBody>
          <a:bodyPr/>
          <a:lstStyle/>
          <a:p>
            <a:r>
              <a:rPr lang="en-IN" b="0" i="0" dirty="0">
                <a:solidFill>
                  <a:schemeClr val="bg1"/>
                </a:solidFill>
                <a:effectLst/>
                <a:latin typeface="Gilroy-Bold"/>
              </a:rPr>
              <a:t>Code in Stages</a:t>
            </a:r>
            <a:endParaRPr lang="en-IN" dirty="0">
              <a:solidFill>
                <a:schemeClr val="bg1"/>
              </a:solidFill>
            </a:endParaRPr>
          </a:p>
        </p:txBody>
      </p:sp>
      <p:pic>
        <p:nvPicPr>
          <p:cNvPr id="7" name="Content Placeholder 6">
            <a:extLst>
              <a:ext uri="{FF2B5EF4-FFF2-40B4-BE49-F238E27FC236}">
                <a16:creationId xmlns:a16="http://schemas.microsoft.com/office/drawing/2014/main" id="{1659EA7A-7813-22BE-DA5F-C5F0492A783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18501"/>
            <a:ext cx="5181600" cy="3452241"/>
          </a:xfrm>
          <a:ln w="38100">
            <a:solidFill>
              <a:schemeClr val="bg1"/>
            </a:solidFill>
          </a:ln>
        </p:spPr>
      </p:pic>
      <p:sp>
        <p:nvSpPr>
          <p:cNvPr id="5" name="Content Placeholder 4">
            <a:extLst>
              <a:ext uri="{FF2B5EF4-FFF2-40B4-BE49-F238E27FC236}">
                <a16:creationId xmlns:a16="http://schemas.microsoft.com/office/drawing/2014/main" id="{3CD0EAC7-517A-6472-BB66-D42D47C8F081}"/>
              </a:ext>
            </a:extLst>
          </p:cNvPr>
          <p:cNvSpPr>
            <a:spLocks noGrp="1"/>
          </p:cNvSpPr>
          <p:nvPr>
            <p:ph sz="half" idx="2"/>
          </p:nvPr>
        </p:nvSpPr>
        <p:spPr/>
        <p:txBody>
          <a:bodyPr>
            <a:normAutofit fontScale="92500" lnSpcReduction="20000"/>
          </a:bodyPr>
          <a:lstStyle/>
          <a:p>
            <a:r>
              <a:rPr lang="en-US" b="0" i="0" dirty="0">
                <a:solidFill>
                  <a:schemeClr val="bg1"/>
                </a:solidFill>
                <a:effectLst/>
                <a:latin typeface="Source Sans Pro" panose="020B0503030403020204" pitchFamily="34" charset="0"/>
              </a:rPr>
              <a:t>Do not attempt to write hundreds of lines of code in one sitting. </a:t>
            </a:r>
            <a:endParaRPr lang="en-US" dirty="0">
              <a:solidFill>
                <a:schemeClr val="bg1"/>
              </a:solidFill>
              <a:latin typeface="Source Sans Pro" panose="020B0503030403020204" pitchFamily="34" charset="0"/>
            </a:endParaRPr>
          </a:p>
          <a:p>
            <a:r>
              <a:rPr lang="en-US" b="0" i="0" dirty="0">
                <a:solidFill>
                  <a:schemeClr val="bg1"/>
                </a:solidFill>
                <a:effectLst/>
                <a:latin typeface="Source Sans Pro" panose="020B0503030403020204" pitchFamily="34" charset="0"/>
              </a:rPr>
              <a:t>Write a few lines of code at a time and test as you go to ensure it works as expected.</a:t>
            </a:r>
          </a:p>
          <a:p>
            <a:r>
              <a:rPr lang="en-US" b="0" i="0" dirty="0">
                <a:solidFill>
                  <a:schemeClr val="bg1"/>
                </a:solidFill>
                <a:effectLst/>
                <a:latin typeface="Source Sans Pro" panose="020B0503030403020204" pitchFamily="34" charset="0"/>
              </a:rPr>
              <a:t>If you try to write too much code at one time, it becomes difficult to locate the source of a problem.</a:t>
            </a:r>
          </a:p>
          <a:p>
            <a:r>
              <a:rPr lang="en-US" b="0" i="0" dirty="0">
                <a:solidFill>
                  <a:schemeClr val="bg1"/>
                </a:solidFill>
                <a:effectLst/>
                <a:latin typeface="Source Sans Pro" panose="020B0503030403020204" pitchFamily="34" charset="0"/>
              </a:rPr>
              <a:t>Instead of tracking back through lines and lines of code to find the defect, save time and effort by incrementally writing functional code.</a:t>
            </a:r>
            <a:endParaRPr lang="en-IN" dirty="0">
              <a:solidFill>
                <a:schemeClr val="bg1"/>
              </a:solidFill>
            </a:endParaRPr>
          </a:p>
        </p:txBody>
      </p:sp>
    </p:spTree>
    <p:extLst>
      <p:ext uri="{BB962C8B-B14F-4D97-AF65-F5344CB8AC3E}">
        <p14:creationId xmlns:p14="http://schemas.microsoft.com/office/powerpoint/2010/main" val="20071692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IN" sz="4400" dirty="0">
                <a:solidFill>
                  <a:schemeClr val="bg1"/>
                </a:solidFill>
                <a:latin typeface="+mn-lt"/>
              </a:rPr>
              <a:t>The Open/Closed Design Principle</a:t>
            </a:r>
            <a:endParaRPr lang="en-IN" sz="2000" dirty="0">
              <a:solidFill>
                <a:schemeClr val="bg1"/>
              </a:solidFill>
              <a:latin typeface="+mn-lt"/>
            </a:endParaRP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8" name="Content Placeholder 7">
            <a:extLst>
              <a:ext uri="{FF2B5EF4-FFF2-40B4-BE49-F238E27FC236}">
                <a16:creationId xmlns:a16="http://schemas.microsoft.com/office/drawing/2014/main" id="{26F3DCF5-3118-BBFD-7806-37CF97676D5B}"/>
              </a:ext>
            </a:extLst>
          </p:cNvPr>
          <p:cNvSpPr>
            <a:spLocks noGrp="1"/>
          </p:cNvSpPr>
          <p:nvPr>
            <p:ph idx="1"/>
          </p:nvPr>
        </p:nvSpPr>
        <p:spPr/>
        <p:txBody>
          <a:bodyPr>
            <a:normAutofit/>
          </a:bodyPr>
          <a:lstStyle/>
          <a:p>
            <a:r>
              <a:rPr lang="en-US" b="0" i="0" dirty="0">
                <a:solidFill>
                  <a:schemeClr val="bg1"/>
                </a:solidFill>
                <a:effectLst/>
              </a:rPr>
              <a:t>Let's imagine that we are developing a Checkout functionality for a store that offers discounts to </a:t>
            </a:r>
            <a:r>
              <a:rPr lang="en-US" b="1" i="0" dirty="0">
                <a:solidFill>
                  <a:schemeClr val="bg1"/>
                </a:solidFill>
                <a:effectLst/>
              </a:rPr>
              <a:t>Senior</a:t>
            </a:r>
            <a:r>
              <a:rPr lang="en-US" b="0" i="0" dirty="0">
                <a:solidFill>
                  <a:schemeClr val="bg1"/>
                </a:solidFill>
                <a:effectLst/>
              </a:rPr>
              <a:t> </a:t>
            </a:r>
            <a:r>
              <a:rPr lang="en-US" b="1" i="0" dirty="0">
                <a:solidFill>
                  <a:schemeClr val="bg1"/>
                </a:solidFill>
                <a:effectLst/>
              </a:rPr>
              <a:t>clients</a:t>
            </a:r>
            <a:r>
              <a:rPr lang="en-US" b="0" i="0" dirty="0">
                <a:solidFill>
                  <a:schemeClr val="bg1"/>
                </a:solidFill>
                <a:effectLst/>
              </a:rPr>
              <a:t> and </a:t>
            </a:r>
            <a:r>
              <a:rPr lang="en-US" b="1" i="0" dirty="0">
                <a:solidFill>
                  <a:schemeClr val="bg1"/>
                </a:solidFill>
                <a:effectLst/>
              </a:rPr>
              <a:t>Pregnant</a:t>
            </a:r>
            <a:r>
              <a:rPr lang="en-US" b="0" i="0" dirty="0">
                <a:solidFill>
                  <a:schemeClr val="bg1"/>
                </a:solidFill>
                <a:effectLst/>
              </a:rPr>
              <a:t> </a:t>
            </a:r>
            <a:r>
              <a:rPr lang="en-US" b="1" i="0" dirty="0">
                <a:solidFill>
                  <a:schemeClr val="bg1"/>
                </a:solidFill>
                <a:effectLst/>
              </a:rPr>
              <a:t>clients</a:t>
            </a:r>
            <a:r>
              <a:rPr lang="en-US" b="0" i="0" dirty="0">
                <a:solidFill>
                  <a:schemeClr val="bg1"/>
                </a:solidFill>
                <a:effectLst/>
              </a:rPr>
              <a:t>.</a:t>
            </a:r>
          </a:p>
          <a:p>
            <a:r>
              <a:rPr lang="en-US" b="0" i="0" dirty="0">
                <a:solidFill>
                  <a:schemeClr val="bg1"/>
                </a:solidFill>
                <a:effectLst/>
              </a:rPr>
              <a:t>Let's say that we want to add the </a:t>
            </a:r>
            <a:r>
              <a:rPr lang="en-US" b="1" i="0" dirty="0">
                <a:solidFill>
                  <a:schemeClr val="bg1"/>
                </a:solidFill>
                <a:effectLst/>
              </a:rPr>
              <a:t>Veteran</a:t>
            </a:r>
            <a:r>
              <a:rPr lang="en-US" b="0" i="0" dirty="0">
                <a:solidFill>
                  <a:schemeClr val="bg1"/>
                </a:solidFill>
                <a:effectLst/>
              </a:rPr>
              <a:t> type of client. </a:t>
            </a:r>
          </a:p>
          <a:p>
            <a:r>
              <a:rPr lang="en-US" b="0" i="0" dirty="0">
                <a:solidFill>
                  <a:schemeClr val="bg1"/>
                </a:solidFill>
                <a:effectLst/>
                <a:latin typeface="-apple-system"/>
              </a:rPr>
              <a:t>To adhere to the principle, we may split every type of client into a class and handle the checkout calculation by abstraction. </a:t>
            </a:r>
          </a:p>
          <a:p>
            <a:r>
              <a:rPr lang="en-US" b="0" i="0" dirty="0">
                <a:solidFill>
                  <a:schemeClr val="bg1"/>
                </a:solidFill>
                <a:effectLst/>
              </a:rPr>
              <a:t>By splitting each client type into different classes, we don't need to touch the Checkout class again. </a:t>
            </a:r>
          </a:p>
          <a:p>
            <a:r>
              <a:rPr lang="en-US" b="0" i="0" dirty="0">
                <a:solidFill>
                  <a:schemeClr val="bg1"/>
                </a:solidFill>
                <a:effectLst/>
              </a:rPr>
              <a:t>If we wanted to add another client type we would only need to create it as a new class and pass it to the </a:t>
            </a:r>
            <a:r>
              <a:rPr lang="en-US" b="0" i="0" dirty="0" err="1">
                <a:solidFill>
                  <a:schemeClr val="bg1"/>
                </a:solidFill>
                <a:effectLst/>
              </a:rPr>
              <a:t>getTotalToPay</a:t>
            </a:r>
            <a:r>
              <a:rPr lang="en-US" b="0" i="0" dirty="0">
                <a:solidFill>
                  <a:schemeClr val="bg1"/>
                </a:solidFill>
                <a:effectLst/>
              </a:rPr>
              <a:t> function.</a:t>
            </a:r>
          </a:p>
        </p:txBody>
      </p:sp>
    </p:spTree>
    <p:extLst>
      <p:ext uri="{BB962C8B-B14F-4D97-AF65-F5344CB8AC3E}">
        <p14:creationId xmlns:p14="http://schemas.microsoft.com/office/powerpoint/2010/main" val="2234633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IN" sz="4400" dirty="0">
                <a:solidFill>
                  <a:schemeClr val="bg1"/>
                </a:solidFill>
                <a:latin typeface="+mn-lt"/>
              </a:rPr>
              <a:t>Dependency Inversion Principle</a:t>
            </a:r>
            <a:endParaRPr lang="en-IN" sz="2000" dirty="0">
              <a:solidFill>
                <a:schemeClr val="bg1"/>
              </a:solidFill>
              <a:latin typeface="+mn-lt"/>
            </a:endParaRP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8" name="Content Placeholder 7">
            <a:extLst>
              <a:ext uri="{FF2B5EF4-FFF2-40B4-BE49-F238E27FC236}">
                <a16:creationId xmlns:a16="http://schemas.microsoft.com/office/drawing/2014/main" id="{26F3DCF5-3118-BBFD-7806-37CF97676D5B}"/>
              </a:ext>
            </a:extLst>
          </p:cNvPr>
          <p:cNvSpPr>
            <a:spLocks noGrp="1"/>
          </p:cNvSpPr>
          <p:nvPr>
            <p:ph idx="1"/>
          </p:nvPr>
        </p:nvSpPr>
        <p:spPr/>
        <p:txBody>
          <a:bodyPr>
            <a:normAutofit lnSpcReduction="10000"/>
          </a:bodyPr>
          <a:lstStyle/>
          <a:p>
            <a:r>
              <a:rPr lang="en-US" sz="2000" b="0" i="0" dirty="0">
                <a:solidFill>
                  <a:schemeClr val="bg1"/>
                </a:solidFill>
                <a:effectLst/>
              </a:rPr>
              <a:t>High-level modules should not depend on low-level modules. Both should depend on abstraction.</a:t>
            </a:r>
          </a:p>
          <a:p>
            <a:r>
              <a:rPr lang="en-US" sz="2000" b="0" i="0" dirty="0">
                <a:solidFill>
                  <a:schemeClr val="bg1"/>
                </a:solidFill>
                <a:effectLst/>
              </a:rPr>
              <a:t>When we talk about </a:t>
            </a:r>
            <a:r>
              <a:rPr lang="en-US" sz="2000" b="1" i="0" dirty="0">
                <a:solidFill>
                  <a:schemeClr val="bg1"/>
                </a:solidFill>
                <a:effectLst/>
              </a:rPr>
              <a:t>high-level modules</a:t>
            </a:r>
            <a:r>
              <a:rPr lang="en-US" sz="2000" b="0" i="0" dirty="0">
                <a:solidFill>
                  <a:schemeClr val="bg1"/>
                </a:solidFill>
                <a:effectLst/>
              </a:rPr>
              <a:t> we are referring to a class that executes an action implementing a tool or library, and when we talk about </a:t>
            </a:r>
            <a:r>
              <a:rPr lang="en-US" sz="2000" b="1" i="0" dirty="0">
                <a:solidFill>
                  <a:schemeClr val="bg1"/>
                </a:solidFill>
                <a:effectLst/>
              </a:rPr>
              <a:t>low-level modules</a:t>
            </a:r>
            <a:r>
              <a:rPr lang="en-US" sz="2000" b="0" i="0" dirty="0">
                <a:solidFill>
                  <a:schemeClr val="bg1"/>
                </a:solidFill>
                <a:effectLst/>
              </a:rPr>
              <a:t> we are referring to the tools or libraries that are needed to execute an action.</a:t>
            </a:r>
            <a:endParaRPr lang="en-US" sz="2000" dirty="0">
              <a:solidFill>
                <a:schemeClr val="bg1"/>
              </a:solidFill>
            </a:endParaRPr>
          </a:p>
          <a:p>
            <a:r>
              <a:rPr lang="en-US" sz="2000" b="0" i="0" dirty="0">
                <a:solidFill>
                  <a:schemeClr val="bg1"/>
                </a:solidFill>
                <a:effectLst/>
              </a:rPr>
              <a:t>The principle allows for decoupling, which means to separate, disengage or dissociate something from something else. </a:t>
            </a:r>
          </a:p>
          <a:p>
            <a:r>
              <a:rPr lang="en-US" sz="2000" b="0" i="0" dirty="0">
                <a:solidFill>
                  <a:schemeClr val="bg1"/>
                </a:solidFill>
                <a:effectLst/>
              </a:rPr>
              <a:t>This helps us by reducing dependency and allowing for easier implementations of other tools in the future.</a:t>
            </a:r>
          </a:p>
          <a:p>
            <a:r>
              <a:rPr lang="en-US" sz="2000" dirty="0">
                <a:solidFill>
                  <a:schemeClr val="bg1"/>
                </a:solidFill>
              </a:rPr>
              <a:t>Avoid depending on concrete class names.</a:t>
            </a:r>
          </a:p>
          <a:p>
            <a:r>
              <a:rPr lang="en-US" sz="2000" b="0" i="0" dirty="0">
                <a:solidFill>
                  <a:schemeClr val="bg1"/>
                </a:solidFill>
                <a:effectLst/>
              </a:rPr>
              <a:t>Code that depends on concrete class names is difficult to change.</a:t>
            </a:r>
          </a:p>
          <a:p>
            <a:r>
              <a:rPr lang="en-US" sz="2000" dirty="0">
                <a:solidFill>
                  <a:schemeClr val="bg1"/>
                </a:solidFill>
              </a:rPr>
              <a:t>Any extension which creates a new concrete class causes ripples in the form of rewrites to all the software that depends on the old concrete class.</a:t>
            </a:r>
          </a:p>
          <a:p>
            <a:r>
              <a:rPr lang="en-US" sz="2000" b="0" i="0" dirty="0">
                <a:solidFill>
                  <a:schemeClr val="bg1"/>
                </a:solidFill>
                <a:effectLst/>
              </a:rPr>
              <a:t>When depending on abstractions, a new concrete implementation is not disruptive.</a:t>
            </a:r>
          </a:p>
        </p:txBody>
      </p:sp>
    </p:spTree>
    <p:extLst>
      <p:ext uri="{BB962C8B-B14F-4D97-AF65-F5344CB8AC3E}">
        <p14:creationId xmlns:p14="http://schemas.microsoft.com/office/powerpoint/2010/main" val="31876861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IN" sz="4400" dirty="0">
                <a:solidFill>
                  <a:schemeClr val="bg1"/>
                </a:solidFill>
                <a:latin typeface="+mn-lt"/>
              </a:rPr>
              <a:t>Dependency Inversion Principle</a:t>
            </a:r>
            <a:endParaRPr lang="en-IN" sz="2000" dirty="0">
              <a:solidFill>
                <a:schemeClr val="bg1"/>
              </a:solidFill>
              <a:latin typeface="+mn-lt"/>
            </a:endParaRP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8" name="Content Placeholder 7">
            <a:extLst>
              <a:ext uri="{FF2B5EF4-FFF2-40B4-BE49-F238E27FC236}">
                <a16:creationId xmlns:a16="http://schemas.microsoft.com/office/drawing/2014/main" id="{26F3DCF5-3118-BBFD-7806-37CF97676D5B}"/>
              </a:ext>
            </a:extLst>
          </p:cNvPr>
          <p:cNvSpPr>
            <a:spLocks noGrp="1"/>
          </p:cNvSpPr>
          <p:nvPr>
            <p:ph idx="1"/>
          </p:nvPr>
        </p:nvSpPr>
        <p:spPr/>
        <p:txBody>
          <a:bodyPr>
            <a:normAutofit fontScale="85000" lnSpcReduction="20000"/>
          </a:bodyPr>
          <a:lstStyle/>
          <a:p>
            <a:r>
              <a:rPr lang="en-US" sz="2000" b="0" i="0" dirty="0">
                <a:solidFill>
                  <a:schemeClr val="bg1"/>
                </a:solidFill>
                <a:effectLst/>
              </a:rPr>
              <a:t>Let's imagine that we have a Candy Store and we are developing the checkout process. In the beginning, we only planned to implement Stripe as our payments processor. </a:t>
            </a:r>
          </a:p>
          <a:p>
            <a:r>
              <a:rPr lang="en-US" sz="2000" b="0" i="0" dirty="0">
                <a:solidFill>
                  <a:schemeClr val="bg1"/>
                </a:solidFill>
                <a:effectLst/>
              </a:rPr>
              <a:t>Stripe needs for the amount to be passed on as cents to make the transaction. </a:t>
            </a:r>
          </a:p>
          <a:p>
            <a:r>
              <a:rPr lang="en-US" sz="2000" b="0" i="0" dirty="0">
                <a:solidFill>
                  <a:schemeClr val="bg1"/>
                </a:solidFill>
                <a:effectLst/>
              </a:rPr>
              <a:t>The </a:t>
            </a:r>
            <a:r>
              <a:rPr lang="en-US" sz="2000" b="1" i="0" dirty="0">
                <a:solidFill>
                  <a:schemeClr val="bg1"/>
                </a:solidFill>
                <a:effectLst/>
              </a:rPr>
              <a:t>Checkout</a:t>
            </a:r>
            <a:r>
              <a:rPr lang="en-US" sz="2000" b="0" i="0" dirty="0">
                <a:solidFill>
                  <a:schemeClr val="bg1"/>
                </a:solidFill>
                <a:effectLst/>
              </a:rPr>
              <a:t> should not care about which payment processor is being used, it only cares about making a transaction.</a:t>
            </a:r>
          </a:p>
          <a:p>
            <a:r>
              <a:rPr lang="en-US" sz="2000" b="0" i="0" dirty="0">
                <a:solidFill>
                  <a:schemeClr val="bg1"/>
                </a:solidFill>
                <a:effectLst/>
              </a:rPr>
              <a:t>To decouple these two modules, we would have to implement an intermediary between the checkout and the payment processor, creating an abstraction so that no matter what payment processor we use, the </a:t>
            </a:r>
            <a:r>
              <a:rPr lang="en-US" sz="2000" b="1" i="0" dirty="0">
                <a:solidFill>
                  <a:schemeClr val="bg1"/>
                </a:solidFill>
                <a:effectLst/>
              </a:rPr>
              <a:t>Checkout</a:t>
            </a:r>
            <a:r>
              <a:rPr lang="en-US" sz="2000" b="0" i="0" dirty="0">
                <a:solidFill>
                  <a:schemeClr val="bg1"/>
                </a:solidFill>
                <a:effectLst/>
              </a:rPr>
              <a:t> class will always work with the same method calls. </a:t>
            </a:r>
          </a:p>
          <a:p>
            <a:r>
              <a:rPr lang="en-US" sz="2000" b="0" i="0" dirty="0">
                <a:solidFill>
                  <a:schemeClr val="bg1"/>
                </a:solidFill>
                <a:effectLst/>
              </a:rPr>
              <a:t>The new </a:t>
            </a:r>
            <a:r>
              <a:rPr lang="en-US" sz="2000" b="1" i="0" dirty="0" err="1">
                <a:solidFill>
                  <a:schemeClr val="bg1"/>
                </a:solidFill>
                <a:effectLst/>
              </a:rPr>
              <a:t>PaymentProcessor</a:t>
            </a:r>
            <a:r>
              <a:rPr lang="en-US" sz="2000" b="0" i="0" dirty="0">
                <a:solidFill>
                  <a:schemeClr val="bg1"/>
                </a:solidFill>
                <a:effectLst/>
              </a:rPr>
              <a:t> class will be in charge of adapting everything to payment processor to be used (in this case, Stripe).</a:t>
            </a:r>
          </a:p>
          <a:p>
            <a:r>
              <a:rPr lang="en-US" sz="2000" b="0" i="0" dirty="0">
                <a:solidFill>
                  <a:schemeClr val="bg1"/>
                </a:solidFill>
                <a:effectLst/>
              </a:rPr>
              <a:t>We adapted the intermediary class </a:t>
            </a:r>
            <a:r>
              <a:rPr lang="en-US" sz="2000" b="1" i="0" dirty="0" err="1">
                <a:solidFill>
                  <a:schemeClr val="bg1"/>
                </a:solidFill>
                <a:effectLst/>
              </a:rPr>
              <a:t>PaymentProcessor</a:t>
            </a:r>
            <a:r>
              <a:rPr lang="en-US" sz="2000" b="0" i="0" dirty="0">
                <a:solidFill>
                  <a:schemeClr val="bg1"/>
                </a:solidFill>
                <a:effectLst/>
              </a:rPr>
              <a:t> to the processor needs. </a:t>
            </a:r>
          </a:p>
          <a:p>
            <a:r>
              <a:rPr lang="en-US" sz="2000" b="0" i="0" dirty="0">
                <a:solidFill>
                  <a:schemeClr val="bg1"/>
                </a:solidFill>
                <a:effectLst/>
              </a:rPr>
              <a:t>We removed the dependency between </a:t>
            </a:r>
            <a:r>
              <a:rPr lang="en-US" sz="2000" b="1" i="0" dirty="0">
                <a:solidFill>
                  <a:schemeClr val="bg1"/>
                </a:solidFill>
                <a:effectLst/>
              </a:rPr>
              <a:t>Checkout</a:t>
            </a:r>
            <a:r>
              <a:rPr lang="en-US" sz="2000" b="0" i="0" dirty="0">
                <a:solidFill>
                  <a:schemeClr val="bg1"/>
                </a:solidFill>
                <a:effectLst/>
              </a:rPr>
              <a:t> and the </a:t>
            </a:r>
            <a:r>
              <a:rPr lang="en-US" sz="2000" b="1" i="0" dirty="0">
                <a:solidFill>
                  <a:schemeClr val="bg1"/>
                </a:solidFill>
                <a:effectLst/>
              </a:rPr>
              <a:t>processor</a:t>
            </a:r>
            <a:r>
              <a:rPr lang="en-US" sz="2000" b="0" i="0" dirty="0">
                <a:solidFill>
                  <a:schemeClr val="bg1"/>
                </a:solidFill>
                <a:effectLst/>
              </a:rPr>
              <a:t> used by implementing the intermediary class </a:t>
            </a:r>
            <a:r>
              <a:rPr lang="en-US" sz="2000" b="1" i="0" dirty="0" err="1">
                <a:solidFill>
                  <a:schemeClr val="bg1"/>
                </a:solidFill>
                <a:effectLst/>
              </a:rPr>
              <a:t>PaymentProcessor</a:t>
            </a:r>
            <a:endParaRPr lang="en-US" sz="2000" b="1" i="0" dirty="0">
              <a:solidFill>
                <a:schemeClr val="bg1"/>
              </a:solidFill>
              <a:effectLst/>
            </a:endParaRPr>
          </a:p>
          <a:p>
            <a:r>
              <a:rPr lang="en-US" sz="2000" b="0" i="0" dirty="0">
                <a:solidFill>
                  <a:schemeClr val="bg1"/>
                </a:solidFill>
                <a:effectLst/>
              </a:rPr>
              <a:t>Now, if we ever need to change our payment processor, we can do so by passing the new processor instead of Stripe to the </a:t>
            </a:r>
            <a:r>
              <a:rPr lang="en-US" sz="2000" b="1" i="0" dirty="0" err="1">
                <a:solidFill>
                  <a:schemeClr val="bg1"/>
                </a:solidFill>
                <a:effectLst/>
              </a:rPr>
              <a:t>PaymentProcessor</a:t>
            </a:r>
            <a:r>
              <a:rPr lang="en-US" sz="2000" b="0" i="0" dirty="0">
                <a:solidFill>
                  <a:schemeClr val="bg1"/>
                </a:solidFill>
                <a:effectLst/>
              </a:rPr>
              <a:t> constructor. Then, we pass the </a:t>
            </a:r>
            <a:r>
              <a:rPr lang="en-US" sz="2000" b="1" i="0" dirty="0" err="1">
                <a:solidFill>
                  <a:schemeClr val="bg1"/>
                </a:solidFill>
                <a:effectLst/>
              </a:rPr>
              <a:t>PaymentProcessor</a:t>
            </a:r>
            <a:r>
              <a:rPr lang="en-US" sz="2000" b="0" i="0" dirty="0">
                <a:solidFill>
                  <a:schemeClr val="bg1"/>
                </a:solidFill>
                <a:effectLst/>
              </a:rPr>
              <a:t> to the </a:t>
            </a:r>
            <a:r>
              <a:rPr lang="en-US" sz="2000" b="1" i="0" dirty="0">
                <a:solidFill>
                  <a:schemeClr val="bg1"/>
                </a:solidFill>
                <a:effectLst/>
              </a:rPr>
              <a:t>Checkout</a:t>
            </a:r>
            <a:r>
              <a:rPr lang="en-US" sz="2000" b="0" i="0" dirty="0">
                <a:solidFill>
                  <a:schemeClr val="bg1"/>
                </a:solidFill>
                <a:effectLst/>
              </a:rPr>
              <a:t>.</a:t>
            </a:r>
          </a:p>
          <a:p>
            <a:r>
              <a:rPr lang="en-US" sz="2000" b="0" i="0" dirty="0">
                <a:solidFill>
                  <a:schemeClr val="bg1"/>
                </a:solidFill>
                <a:effectLst/>
              </a:rPr>
              <a:t>Imagine that now we are asked to replace Stripe with another payment processor that does not require for the amount to be converted to cents </a:t>
            </a:r>
            <a:r>
              <a:rPr lang="en-US" sz="2000" b="1" i="0" dirty="0">
                <a:solidFill>
                  <a:schemeClr val="bg1"/>
                </a:solidFill>
                <a:effectLst/>
              </a:rPr>
              <a:t>but</a:t>
            </a:r>
            <a:r>
              <a:rPr lang="en-US" sz="2000" b="0" i="0" dirty="0">
                <a:solidFill>
                  <a:schemeClr val="bg1"/>
                </a:solidFill>
                <a:effectLst/>
              </a:rPr>
              <a:t> on every transaction asks for the currency that's going to be used.</a:t>
            </a:r>
          </a:p>
        </p:txBody>
      </p:sp>
    </p:spTree>
    <p:extLst>
      <p:ext uri="{BB962C8B-B14F-4D97-AF65-F5344CB8AC3E}">
        <p14:creationId xmlns:p14="http://schemas.microsoft.com/office/powerpoint/2010/main" val="778493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IN" sz="4400" dirty="0">
                <a:solidFill>
                  <a:schemeClr val="bg1"/>
                </a:solidFill>
                <a:latin typeface="+mn-lt"/>
              </a:rPr>
              <a:t>Single Responsibility Principle</a:t>
            </a:r>
            <a:endParaRPr lang="en-IN" sz="2000" dirty="0">
              <a:solidFill>
                <a:schemeClr val="bg1"/>
              </a:solidFill>
              <a:latin typeface="+mn-lt"/>
            </a:endParaRP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8" name="Content Placeholder 7">
            <a:extLst>
              <a:ext uri="{FF2B5EF4-FFF2-40B4-BE49-F238E27FC236}">
                <a16:creationId xmlns:a16="http://schemas.microsoft.com/office/drawing/2014/main" id="{26F3DCF5-3118-BBFD-7806-37CF97676D5B}"/>
              </a:ext>
            </a:extLst>
          </p:cNvPr>
          <p:cNvSpPr>
            <a:spLocks noGrp="1"/>
          </p:cNvSpPr>
          <p:nvPr>
            <p:ph idx="1"/>
          </p:nvPr>
        </p:nvSpPr>
        <p:spPr/>
        <p:txBody>
          <a:bodyPr>
            <a:normAutofit/>
          </a:bodyPr>
          <a:lstStyle/>
          <a:p>
            <a:r>
              <a:rPr lang="en-US" b="0" i="0" dirty="0">
                <a:solidFill>
                  <a:schemeClr val="bg1"/>
                </a:solidFill>
                <a:effectLst/>
                <a:latin typeface="-apple-system"/>
              </a:rPr>
              <a:t>A class should have one and only one reason to change.</a:t>
            </a:r>
            <a:endParaRPr lang="en-US" b="0" i="0" dirty="0">
              <a:solidFill>
                <a:schemeClr val="bg1"/>
              </a:solidFill>
              <a:effectLst/>
            </a:endParaRPr>
          </a:p>
          <a:p>
            <a:r>
              <a:rPr lang="en-US" b="0" i="0" dirty="0">
                <a:solidFill>
                  <a:schemeClr val="bg1"/>
                </a:solidFill>
                <a:effectLst/>
              </a:rPr>
              <a:t>A class should have </a:t>
            </a:r>
            <a:r>
              <a:rPr lang="en-US" b="1" i="0" dirty="0">
                <a:solidFill>
                  <a:schemeClr val="bg1"/>
                </a:solidFill>
                <a:effectLst/>
              </a:rPr>
              <a:t>responsibility over a single part of the functionality provided by the software</a:t>
            </a:r>
            <a:r>
              <a:rPr lang="en-US" b="0" i="0" dirty="0">
                <a:solidFill>
                  <a:schemeClr val="bg1"/>
                </a:solidFill>
                <a:effectLst/>
              </a:rPr>
              <a:t>, and that responsibility should be entirely encapsulated by the class.</a:t>
            </a:r>
          </a:p>
          <a:p>
            <a:r>
              <a:rPr lang="en-US" b="0" i="0" dirty="0">
                <a:solidFill>
                  <a:schemeClr val="bg1"/>
                </a:solidFill>
                <a:effectLst/>
                <a:latin typeface="-apple-system"/>
              </a:rPr>
              <a:t>The reason behind this principle is to separate responsibilities or behaviors so that debugging and refactoring shouldn't cause problems to other parts of a project.</a:t>
            </a:r>
            <a:endParaRPr lang="en-US" dirty="0">
              <a:solidFill>
                <a:schemeClr val="bg1"/>
              </a:solidFill>
              <a:latin typeface="-apple-system"/>
            </a:endParaRPr>
          </a:p>
          <a:p>
            <a:r>
              <a:rPr lang="en-US" b="0" i="0" dirty="0">
                <a:solidFill>
                  <a:schemeClr val="bg1"/>
                </a:solidFill>
                <a:effectLst/>
                <a:latin typeface="-apple-system"/>
              </a:rPr>
              <a:t>A good way to see if a class adheres to this principle is to say out loud the responsibilities the class has and be on the lookout for </a:t>
            </a:r>
            <a:r>
              <a:rPr lang="en-US" b="1" i="1" dirty="0">
                <a:solidFill>
                  <a:schemeClr val="bg1"/>
                </a:solidFill>
                <a:effectLst/>
                <a:latin typeface="-apple-system"/>
              </a:rPr>
              <a:t>and's</a:t>
            </a:r>
            <a:r>
              <a:rPr lang="en-US" b="0" i="0" dirty="0">
                <a:solidFill>
                  <a:schemeClr val="bg1"/>
                </a:solidFill>
                <a:effectLst/>
                <a:latin typeface="-apple-system"/>
              </a:rPr>
              <a:t>. Every </a:t>
            </a:r>
            <a:r>
              <a:rPr lang="en-US" b="1" i="1" dirty="0">
                <a:solidFill>
                  <a:schemeClr val="bg1"/>
                </a:solidFill>
                <a:effectLst/>
                <a:latin typeface="-apple-system"/>
              </a:rPr>
              <a:t>and</a:t>
            </a:r>
            <a:r>
              <a:rPr lang="en-US" b="0" i="0" dirty="0">
                <a:solidFill>
                  <a:schemeClr val="bg1"/>
                </a:solidFill>
                <a:effectLst/>
                <a:latin typeface="-apple-system"/>
              </a:rPr>
              <a:t> should go on a separate class.</a:t>
            </a:r>
            <a:endParaRPr lang="en-US" b="0" i="0" dirty="0">
              <a:solidFill>
                <a:schemeClr val="bg1"/>
              </a:solidFill>
              <a:effectLst/>
            </a:endParaRPr>
          </a:p>
        </p:txBody>
      </p:sp>
    </p:spTree>
    <p:extLst>
      <p:ext uri="{BB962C8B-B14F-4D97-AF65-F5344CB8AC3E}">
        <p14:creationId xmlns:p14="http://schemas.microsoft.com/office/powerpoint/2010/main" val="1076564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IN" sz="4400" dirty="0">
                <a:solidFill>
                  <a:schemeClr val="bg1"/>
                </a:solidFill>
                <a:latin typeface="+mn-lt"/>
              </a:rPr>
              <a:t>Single Responsibility Principle</a:t>
            </a:r>
            <a:endParaRPr lang="en-IN" sz="2000" dirty="0">
              <a:solidFill>
                <a:schemeClr val="bg1"/>
              </a:solidFill>
              <a:latin typeface="+mn-lt"/>
            </a:endParaRP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8" name="Content Placeholder 7">
            <a:extLst>
              <a:ext uri="{FF2B5EF4-FFF2-40B4-BE49-F238E27FC236}">
                <a16:creationId xmlns:a16="http://schemas.microsoft.com/office/drawing/2014/main" id="{26F3DCF5-3118-BBFD-7806-37CF97676D5B}"/>
              </a:ext>
            </a:extLst>
          </p:cNvPr>
          <p:cNvSpPr>
            <a:spLocks noGrp="1"/>
          </p:cNvSpPr>
          <p:nvPr>
            <p:ph idx="1"/>
          </p:nvPr>
        </p:nvSpPr>
        <p:spPr/>
        <p:txBody>
          <a:bodyPr>
            <a:normAutofit fontScale="92500" lnSpcReduction="10000"/>
          </a:bodyPr>
          <a:lstStyle/>
          <a:p>
            <a:r>
              <a:rPr lang="en-US" b="0" i="0" dirty="0">
                <a:solidFill>
                  <a:schemeClr val="bg1"/>
                </a:solidFill>
                <a:effectLst/>
              </a:rPr>
              <a:t>Let's say we have an </a:t>
            </a:r>
            <a:r>
              <a:rPr lang="en-US" b="1" i="0" dirty="0">
                <a:solidFill>
                  <a:schemeClr val="bg1"/>
                </a:solidFill>
                <a:effectLst/>
              </a:rPr>
              <a:t>Employee</a:t>
            </a:r>
            <a:r>
              <a:rPr lang="en-US" b="0" i="0" dirty="0">
                <a:solidFill>
                  <a:schemeClr val="bg1"/>
                </a:solidFill>
                <a:effectLst/>
              </a:rPr>
              <a:t> </a:t>
            </a:r>
            <a:r>
              <a:rPr lang="en-US" b="1" i="0" dirty="0">
                <a:solidFill>
                  <a:schemeClr val="bg1"/>
                </a:solidFill>
                <a:effectLst/>
              </a:rPr>
              <a:t>Management</a:t>
            </a:r>
            <a:r>
              <a:rPr lang="en-US" b="0" i="0" dirty="0">
                <a:solidFill>
                  <a:schemeClr val="bg1"/>
                </a:solidFill>
                <a:effectLst/>
              </a:rPr>
              <a:t> class that's responsible for basic CRUD operations over Employees and Logging the results on the console. </a:t>
            </a:r>
          </a:p>
          <a:p>
            <a:r>
              <a:rPr lang="en-US" b="0" i="0" dirty="0">
                <a:solidFill>
                  <a:schemeClr val="bg1"/>
                </a:solidFill>
                <a:effectLst/>
              </a:rPr>
              <a:t>In this class, we have a function that pushes employees to an array and a function to log the result of the operation.</a:t>
            </a:r>
          </a:p>
          <a:p>
            <a:pPr algn="l"/>
            <a:r>
              <a:rPr lang="en-US" b="0" i="0" dirty="0">
                <a:solidFill>
                  <a:schemeClr val="bg1"/>
                </a:solidFill>
                <a:effectLst/>
                <a:latin typeface="-apple-system"/>
              </a:rPr>
              <a:t>Suppose that you're asked to apply the following changes to the code:</a:t>
            </a:r>
          </a:p>
          <a:p>
            <a:pPr marL="971550" lvl="1" indent="-514350">
              <a:buFont typeface="+mj-lt"/>
              <a:buAutoNum type="arabicPeriod"/>
            </a:pPr>
            <a:r>
              <a:rPr lang="en-US" b="0" i="0" dirty="0">
                <a:solidFill>
                  <a:schemeClr val="bg1"/>
                </a:solidFill>
                <a:effectLst/>
                <a:latin typeface="-apple-system"/>
              </a:rPr>
              <a:t>Add a validation so that the employee's name isn't empty.</a:t>
            </a:r>
          </a:p>
          <a:p>
            <a:pPr marL="971550" lvl="1" indent="-514350">
              <a:buFont typeface="+mj-lt"/>
              <a:buAutoNum type="arabicPeriod"/>
            </a:pPr>
            <a:r>
              <a:rPr lang="en-US" b="0" i="0" dirty="0">
                <a:solidFill>
                  <a:schemeClr val="bg1"/>
                </a:solidFill>
                <a:effectLst/>
                <a:latin typeface="-apple-system"/>
              </a:rPr>
              <a:t>Log operations results into a file and not the console.</a:t>
            </a:r>
            <a:endParaRPr lang="en-US" b="0" i="0" dirty="0">
              <a:solidFill>
                <a:schemeClr val="bg1"/>
              </a:solidFill>
              <a:effectLst/>
            </a:endParaRPr>
          </a:p>
          <a:p>
            <a:pPr algn="l"/>
            <a:r>
              <a:rPr lang="en-US" b="0" i="0" dirty="0">
                <a:solidFill>
                  <a:schemeClr val="bg1"/>
                </a:solidFill>
                <a:effectLst/>
                <a:latin typeface="-apple-system"/>
              </a:rPr>
              <a:t>Validating that the employee's name is not empty is still a behavior expected from </a:t>
            </a:r>
            <a:r>
              <a:rPr lang="en-US" b="1" i="0" dirty="0">
                <a:solidFill>
                  <a:schemeClr val="bg1"/>
                </a:solidFill>
                <a:effectLst/>
                <a:latin typeface="-apple-system"/>
              </a:rPr>
              <a:t>an Employee Management </a:t>
            </a:r>
            <a:r>
              <a:rPr lang="en-US" b="0" i="0" dirty="0">
                <a:solidFill>
                  <a:schemeClr val="bg1"/>
                </a:solidFill>
                <a:effectLst/>
                <a:latin typeface="-apple-system"/>
              </a:rPr>
              <a:t>class. </a:t>
            </a:r>
          </a:p>
          <a:p>
            <a:pPr algn="l"/>
            <a:r>
              <a:rPr lang="en-US" b="0" i="0" dirty="0">
                <a:solidFill>
                  <a:schemeClr val="bg1"/>
                </a:solidFill>
                <a:effectLst/>
                <a:latin typeface="-apple-system"/>
              </a:rPr>
              <a:t>The </a:t>
            </a:r>
            <a:r>
              <a:rPr lang="en-US" b="1" i="0" dirty="0">
                <a:solidFill>
                  <a:schemeClr val="bg1"/>
                </a:solidFill>
                <a:effectLst/>
                <a:latin typeface="-apple-system"/>
              </a:rPr>
              <a:t>reason to change</a:t>
            </a:r>
            <a:r>
              <a:rPr lang="en-US" b="0" i="0" dirty="0">
                <a:solidFill>
                  <a:schemeClr val="bg1"/>
                </a:solidFill>
                <a:effectLst/>
                <a:latin typeface="-apple-system"/>
              </a:rPr>
              <a:t> was to improve the creation of employees.</a:t>
            </a:r>
          </a:p>
          <a:p>
            <a:endParaRPr lang="en-US" b="0" i="0" dirty="0">
              <a:solidFill>
                <a:schemeClr val="bg1"/>
              </a:solidFill>
              <a:effectLst/>
            </a:endParaRPr>
          </a:p>
        </p:txBody>
      </p:sp>
    </p:spTree>
    <p:extLst>
      <p:ext uri="{BB962C8B-B14F-4D97-AF65-F5344CB8AC3E}">
        <p14:creationId xmlns:p14="http://schemas.microsoft.com/office/powerpoint/2010/main" val="733768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DEEC-33D5-CB6C-5433-C391793CD9A7}"/>
              </a:ext>
            </a:extLst>
          </p:cNvPr>
          <p:cNvSpPr>
            <a:spLocks noGrp="1"/>
          </p:cNvSpPr>
          <p:nvPr>
            <p:ph type="title"/>
          </p:nvPr>
        </p:nvSpPr>
        <p:spPr/>
        <p:txBody>
          <a:bodyPr/>
          <a:lstStyle/>
          <a:p>
            <a:r>
              <a:rPr lang="en-IN" sz="4400" dirty="0">
                <a:solidFill>
                  <a:schemeClr val="bg1"/>
                </a:solidFill>
                <a:latin typeface="+mn-lt"/>
              </a:rPr>
              <a:t>Single Responsibility Principle</a:t>
            </a:r>
            <a:endParaRPr lang="en-IN" sz="2000" dirty="0">
              <a:solidFill>
                <a:schemeClr val="bg1"/>
              </a:solidFill>
              <a:latin typeface="+mn-lt"/>
            </a:endParaRPr>
          </a:p>
        </p:txBody>
      </p:sp>
      <p:sp>
        <p:nvSpPr>
          <p:cNvPr id="4" name="Content Placeholder 2">
            <a:extLst>
              <a:ext uri="{FF2B5EF4-FFF2-40B4-BE49-F238E27FC236}">
                <a16:creationId xmlns:a16="http://schemas.microsoft.com/office/drawing/2014/main" id="{68CE4413-D1CB-8D34-F9BC-D06133532C69}"/>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5" name="Content Placeholder 6">
            <a:extLst>
              <a:ext uri="{FF2B5EF4-FFF2-40B4-BE49-F238E27FC236}">
                <a16:creationId xmlns:a16="http://schemas.microsoft.com/office/drawing/2014/main" id="{D60AB1B0-5347-02D4-C634-F743EC35E2AB}"/>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6" name="Content Placeholder 2">
            <a:extLst>
              <a:ext uri="{FF2B5EF4-FFF2-40B4-BE49-F238E27FC236}">
                <a16:creationId xmlns:a16="http://schemas.microsoft.com/office/drawing/2014/main" id="{96A6CB04-A315-F68E-FBBF-3281445ED6E5}"/>
              </a:ext>
            </a:extLst>
          </p:cNvPr>
          <p:cNvSpPr txBox="1">
            <a:spLocks/>
          </p:cNvSpPr>
          <p:nvPr/>
        </p:nvSpPr>
        <p:spPr>
          <a:xfrm>
            <a:off x="61722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0" lang="en-US" altLang="en-US" sz="2800" b="0" i="0" u="none" strike="noStrike" cap="none" normalizeH="0" baseline="0" dirty="0">
              <a:ln>
                <a:noFill/>
              </a:ln>
              <a:solidFill>
                <a:srgbClr val="FFFFFF"/>
              </a:solidFill>
              <a:effectLst/>
              <a:latin typeface="Arial Unicode MS"/>
            </a:endParaRPr>
          </a:p>
        </p:txBody>
      </p:sp>
      <p:sp>
        <p:nvSpPr>
          <p:cNvPr id="7" name="Content Placeholder 5">
            <a:extLst>
              <a:ext uri="{FF2B5EF4-FFF2-40B4-BE49-F238E27FC236}">
                <a16:creationId xmlns:a16="http://schemas.microsoft.com/office/drawing/2014/main" id="{CA845008-60FF-6B33-D10D-204008C4ADE9}"/>
              </a:ext>
            </a:extLst>
          </p:cNvPr>
          <p:cNvSpPr txBox="1">
            <a:spLocks/>
          </p:cNvSpPr>
          <p:nvPr/>
        </p:nvSpPr>
        <p:spPr>
          <a:xfrm>
            <a:off x="63246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solidFill>
                <a:schemeClr val="bg1"/>
              </a:solidFill>
            </a:endParaRPr>
          </a:p>
        </p:txBody>
      </p:sp>
      <p:sp>
        <p:nvSpPr>
          <p:cNvPr id="8" name="Content Placeholder 7">
            <a:extLst>
              <a:ext uri="{FF2B5EF4-FFF2-40B4-BE49-F238E27FC236}">
                <a16:creationId xmlns:a16="http://schemas.microsoft.com/office/drawing/2014/main" id="{26F3DCF5-3118-BBFD-7806-37CF97676D5B}"/>
              </a:ext>
            </a:extLst>
          </p:cNvPr>
          <p:cNvSpPr>
            <a:spLocks noGrp="1"/>
          </p:cNvSpPr>
          <p:nvPr>
            <p:ph idx="1"/>
          </p:nvPr>
        </p:nvSpPr>
        <p:spPr/>
        <p:txBody>
          <a:bodyPr>
            <a:normAutofit/>
          </a:bodyPr>
          <a:lstStyle/>
          <a:p>
            <a:r>
              <a:rPr lang="en-US" b="0" i="0" dirty="0">
                <a:solidFill>
                  <a:schemeClr val="bg1"/>
                </a:solidFill>
                <a:effectLst/>
              </a:rPr>
              <a:t>Logging the result of the operation into a file is not a behavior related to </a:t>
            </a:r>
            <a:r>
              <a:rPr lang="en-US" b="1" i="0" dirty="0">
                <a:solidFill>
                  <a:schemeClr val="bg1"/>
                </a:solidFill>
                <a:effectLst/>
              </a:rPr>
              <a:t>Employees</a:t>
            </a:r>
            <a:r>
              <a:rPr lang="en-US" b="0" i="0" dirty="0">
                <a:solidFill>
                  <a:schemeClr val="bg1"/>
                </a:solidFill>
                <a:effectLst/>
              </a:rPr>
              <a:t> </a:t>
            </a:r>
            <a:r>
              <a:rPr lang="en-US" b="1" i="0" dirty="0">
                <a:solidFill>
                  <a:schemeClr val="bg1"/>
                </a:solidFill>
                <a:effectLst/>
              </a:rPr>
              <a:t>Management</a:t>
            </a:r>
            <a:r>
              <a:rPr lang="en-US" b="0" i="0" dirty="0">
                <a:solidFill>
                  <a:schemeClr val="bg1"/>
                </a:solidFill>
                <a:effectLst/>
              </a:rPr>
              <a:t>.</a:t>
            </a:r>
          </a:p>
          <a:p>
            <a:r>
              <a:rPr lang="en-US" b="0" i="0" dirty="0">
                <a:solidFill>
                  <a:schemeClr val="bg1"/>
                </a:solidFill>
                <a:effectLst/>
              </a:rPr>
              <a:t>To apply the principle, we should have the </a:t>
            </a:r>
            <a:r>
              <a:rPr lang="en-US" b="1" i="0" dirty="0" err="1">
                <a:solidFill>
                  <a:schemeClr val="bg1"/>
                </a:solidFill>
                <a:effectLst/>
              </a:rPr>
              <a:t>logResult</a:t>
            </a:r>
            <a:r>
              <a:rPr lang="en-US" b="0" i="0" dirty="0">
                <a:solidFill>
                  <a:schemeClr val="bg1"/>
                </a:solidFill>
                <a:effectLst/>
              </a:rPr>
              <a:t> function on a separate </a:t>
            </a:r>
            <a:r>
              <a:rPr lang="en-US" b="1" i="0" dirty="0">
                <a:solidFill>
                  <a:schemeClr val="bg1"/>
                </a:solidFill>
                <a:effectLst/>
              </a:rPr>
              <a:t>Logger</a:t>
            </a:r>
            <a:r>
              <a:rPr lang="en-US" b="0" i="0" dirty="0">
                <a:solidFill>
                  <a:schemeClr val="bg1"/>
                </a:solidFill>
                <a:effectLst/>
              </a:rPr>
              <a:t> class so that if we ever want to change the way we log the results, it should be on its own, separate class.</a:t>
            </a:r>
          </a:p>
          <a:p>
            <a:r>
              <a:rPr lang="en-US" b="0" i="0" dirty="0">
                <a:solidFill>
                  <a:schemeClr val="bg1"/>
                </a:solidFill>
                <a:effectLst/>
              </a:rPr>
              <a:t>Remember that we want each class to have one and only one reason to change. With the new code, if we want to change the way we add an employee or the way we log the results of an operation we can do so in their own, separate classes, following the Single Responsibility Principle.</a:t>
            </a:r>
          </a:p>
        </p:txBody>
      </p:sp>
    </p:spTree>
    <p:extLst>
      <p:ext uri="{BB962C8B-B14F-4D97-AF65-F5344CB8AC3E}">
        <p14:creationId xmlns:p14="http://schemas.microsoft.com/office/powerpoint/2010/main" val="15770537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8BBE-0535-172C-0A8F-84CF0C6F2298}"/>
              </a:ext>
            </a:extLst>
          </p:cNvPr>
          <p:cNvSpPr>
            <a:spLocks noGrp="1"/>
          </p:cNvSpPr>
          <p:nvPr>
            <p:ph type="title"/>
          </p:nvPr>
        </p:nvSpPr>
        <p:spPr/>
        <p:txBody>
          <a:bodyPr/>
          <a:lstStyle/>
          <a:p>
            <a:r>
              <a:rPr lang="en-US" dirty="0">
                <a:solidFill>
                  <a:schemeClr val="bg1"/>
                </a:solidFill>
              </a:rPr>
              <a:t>Extend the OOTB Script Includes</a:t>
            </a:r>
            <a:endParaRPr lang="en-IN" dirty="0">
              <a:solidFill>
                <a:schemeClr val="bg1"/>
              </a:solidFill>
            </a:endParaRPr>
          </a:p>
        </p:txBody>
      </p:sp>
      <p:sp>
        <p:nvSpPr>
          <p:cNvPr id="5" name="Content Placeholder 4">
            <a:extLst>
              <a:ext uri="{FF2B5EF4-FFF2-40B4-BE49-F238E27FC236}">
                <a16:creationId xmlns:a16="http://schemas.microsoft.com/office/drawing/2014/main" id="{F01DAB31-F803-EFB1-E302-A1546168EB5A}"/>
              </a:ext>
            </a:extLst>
          </p:cNvPr>
          <p:cNvSpPr>
            <a:spLocks noGrp="1"/>
          </p:cNvSpPr>
          <p:nvPr>
            <p:ph sz="half" idx="2"/>
          </p:nvPr>
        </p:nvSpPr>
        <p:spPr>
          <a:xfrm>
            <a:off x="6172202" y="1825625"/>
            <a:ext cx="5133472" cy="4351338"/>
          </a:xfrm>
        </p:spPr>
        <p:txBody>
          <a:bodyPr/>
          <a:lstStyle/>
          <a:p>
            <a:r>
              <a:rPr lang="en-IN" dirty="0">
                <a:solidFill>
                  <a:schemeClr val="bg1"/>
                </a:solidFill>
              </a:rPr>
              <a:t>Avoid modifications to the OOTB Script Include code</a:t>
            </a:r>
          </a:p>
          <a:p>
            <a:r>
              <a:rPr lang="en-IN" dirty="0">
                <a:solidFill>
                  <a:schemeClr val="bg1"/>
                </a:solidFill>
              </a:rPr>
              <a:t>In order to improve the functionality extend the script include and override the function (or create new one)</a:t>
            </a:r>
          </a:p>
          <a:p>
            <a:r>
              <a:rPr lang="en-IN" dirty="0">
                <a:solidFill>
                  <a:schemeClr val="bg1"/>
                </a:solidFill>
              </a:rPr>
              <a:t>When creating new Script Includes, make sure it has a single responsibility</a:t>
            </a:r>
          </a:p>
        </p:txBody>
      </p:sp>
      <p:pic>
        <p:nvPicPr>
          <p:cNvPr id="7" name="Content Placeholder 6">
            <a:extLst>
              <a:ext uri="{FF2B5EF4-FFF2-40B4-BE49-F238E27FC236}">
                <a16:creationId xmlns:a16="http://schemas.microsoft.com/office/drawing/2014/main" id="{19A8C43C-E9A9-EEA6-53C8-988B00FB3DD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735873"/>
            <a:ext cx="5181600" cy="2530842"/>
          </a:xfrm>
          <a:ln w="38100">
            <a:solidFill>
              <a:schemeClr val="bg1"/>
            </a:solidFill>
          </a:ln>
        </p:spPr>
      </p:pic>
    </p:spTree>
    <p:extLst>
      <p:ext uri="{BB962C8B-B14F-4D97-AF65-F5344CB8AC3E}">
        <p14:creationId xmlns:p14="http://schemas.microsoft.com/office/powerpoint/2010/main" val="1661672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8BBE-0535-172C-0A8F-84CF0C6F2298}"/>
              </a:ext>
            </a:extLst>
          </p:cNvPr>
          <p:cNvSpPr>
            <a:spLocks noGrp="1"/>
          </p:cNvSpPr>
          <p:nvPr>
            <p:ph type="title"/>
          </p:nvPr>
        </p:nvSpPr>
        <p:spPr/>
        <p:txBody>
          <a:bodyPr/>
          <a:lstStyle/>
          <a:p>
            <a:r>
              <a:rPr lang="en-US" dirty="0">
                <a:solidFill>
                  <a:schemeClr val="bg1"/>
                </a:solidFill>
              </a:rPr>
              <a:t>Dealing with Legacy Code and Technical Debt</a:t>
            </a:r>
            <a:endParaRPr lang="en-IN" dirty="0">
              <a:solidFill>
                <a:schemeClr val="bg1"/>
              </a:solidFill>
            </a:endParaRPr>
          </a:p>
        </p:txBody>
      </p:sp>
      <p:pic>
        <p:nvPicPr>
          <p:cNvPr id="9" name="Content Placeholder 8">
            <a:extLst>
              <a:ext uri="{FF2B5EF4-FFF2-40B4-BE49-F238E27FC236}">
                <a16:creationId xmlns:a16="http://schemas.microsoft.com/office/drawing/2014/main" id="{2ED69768-1A46-4FAD-605C-E5A913F30C0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60366" y="1825625"/>
            <a:ext cx="3263503" cy="4351338"/>
          </a:xfrm>
          <a:ln w="38100">
            <a:solidFill>
              <a:schemeClr val="bg1"/>
            </a:solidFill>
          </a:ln>
        </p:spPr>
      </p:pic>
      <p:sp>
        <p:nvSpPr>
          <p:cNvPr id="5" name="Content Placeholder 4">
            <a:extLst>
              <a:ext uri="{FF2B5EF4-FFF2-40B4-BE49-F238E27FC236}">
                <a16:creationId xmlns:a16="http://schemas.microsoft.com/office/drawing/2014/main" id="{F01DAB31-F803-EFB1-E302-A1546168EB5A}"/>
              </a:ext>
            </a:extLst>
          </p:cNvPr>
          <p:cNvSpPr>
            <a:spLocks noGrp="1"/>
          </p:cNvSpPr>
          <p:nvPr>
            <p:ph sz="half" idx="2"/>
          </p:nvPr>
        </p:nvSpPr>
        <p:spPr>
          <a:xfrm>
            <a:off x="5390148" y="1825625"/>
            <a:ext cx="5915526" cy="4351338"/>
          </a:xfrm>
        </p:spPr>
        <p:txBody>
          <a:bodyPr/>
          <a:lstStyle/>
          <a:p>
            <a:r>
              <a:rPr lang="en-IN" dirty="0">
                <a:solidFill>
                  <a:schemeClr val="bg1"/>
                </a:solidFill>
              </a:rPr>
              <a:t>Some features could/will be deprecated or code can be made better with new &amp; alternative feature.</a:t>
            </a:r>
          </a:p>
          <a:p>
            <a:r>
              <a:rPr lang="en-IN" dirty="0">
                <a:solidFill>
                  <a:schemeClr val="bg1"/>
                </a:solidFill>
              </a:rPr>
              <a:t>Understand the code</a:t>
            </a:r>
          </a:p>
          <a:p>
            <a:r>
              <a:rPr lang="en-IN" dirty="0">
                <a:solidFill>
                  <a:schemeClr val="bg1"/>
                </a:solidFill>
              </a:rPr>
              <a:t>Look for documentations</a:t>
            </a:r>
          </a:p>
          <a:p>
            <a:r>
              <a:rPr lang="en-IN" dirty="0">
                <a:solidFill>
                  <a:schemeClr val="bg1"/>
                </a:solidFill>
              </a:rPr>
              <a:t>Your have the power to make it better</a:t>
            </a:r>
          </a:p>
          <a:p>
            <a:r>
              <a:rPr lang="en-IN" b="0" i="0" dirty="0">
                <a:solidFill>
                  <a:schemeClr val="bg1"/>
                </a:solidFill>
                <a:effectLst/>
              </a:rPr>
              <a:t>Look for performance optimizations.</a:t>
            </a:r>
            <a:endParaRPr lang="en-IN" dirty="0">
              <a:solidFill>
                <a:schemeClr val="bg1"/>
              </a:solidFill>
            </a:endParaRPr>
          </a:p>
        </p:txBody>
      </p:sp>
    </p:spTree>
    <p:extLst>
      <p:ext uri="{BB962C8B-B14F-4D97-AF65-F5344CB8AC3E}">
        <p14:creationId xmlns:p14="http://schemas.microsoft.com/office/powerpoint/2010/main" val="2466060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58BBE-0535-172C-0A8F-84CF0C6F2298}"/>
              </a:ext>
            </a:extLst>
          </p:cNvPr>
          <p:cNvSpPr>
            <a:spLocks noGrp="1"/>
          </p:cNvSpPr>
          <p:nvPr>
            <p:ph type="title"/>
          </p:nvPr>
        </p:nvSpPr>
        <p:spPr/>
        <p:txBody>
          <a:bodyPr/>
          <a:lstStyle/>
          <a:p>
            <a:r>
              <a:rPr lang="en-IN" dirty="0">
                <a:solidFill>
                  <a:schemeClr val="bg1"/>
                </a:solidFill>
              </a:rPr>
              <a:t>Technical Debt Grows like Weeds</a:t>
            </a:r>
          </a:p>
        </p:txBody>
      </p:sp>
      <p:sp>
        <p:nvSpPr>
          <p:cNvPr id="3" name="Content Placeholder 2">
            <a:extLst>
              <a:ext uri="{FF2B5EF4-FFF2-40B4-BE49-F238E27FC236}">
                <a16:creationId xmlns:a16="http://schemas.microsoft.com/office/drawing/2014/main" id="{35EDB673-51DF-C673-F4E7-4CD8AA508223}"/>
              </a:ext>
            </a:extLst>
          </p:cNvPr>
          <p:cNvSpPr>
            <a:spLocks noGrp="1"/>
          </p:cNvSpPr>
          <p:nvPr>
            <p:ph sz="half" idx="1"/>
          </p:nvPr>
        </p:nvSpPr>
        <p:spPr/>
        <p:txBody>
          <a:bodyPr/>
          <a:lstStyle/>
          <a:p>
            <a:r>
              <a:rPr lang="en-IN" dirty="0">
                <a:solidFill>
                  <a:schemeClr val="bg1"/>
                </a:solidFill>
              </a:rPr>
              <a:t>Removing weeds is not on-time activity</a:t>
            </a:r>
          </a:p>
          <a:p>
            <a:r>
              <a:rPr lang="en-IN" dirty="0">
                <a:solidFill>
                  <a:schemeClr val="bg1"/>
                </a:solidFill>
              </a:rPr>
              <a:t>Eventually weeds will grow back</a:t>
            </a:r>
          </a:p>
          <a:p>
            <a:r>
              <a:rPr lang="en-IN" dirty="0">
                <a:solidFill>
                  <a:schemeClr val="bg1"/>
                </a:solidFill>
              </a:rPr>
              <a:t>Weeds sprout slowly over time</a:t>
            </a:r>
          </a:p>
          <a:p>
            <a:r>
              <a:rPr lang="en-IN" dirty="0">
                <a:solidFill>
                  <a:schemeClr val="bg1"/>
                </a:solidFill>
              </a:rPr>
              <a:t>Best to spend time weeding every day</a:t>
            </a:r>
          </a:p>
        </p:txBody>
      </p:sp>
      <p:pic>
        <p:nvPicPr>
          <p:cNvPr id="8" name="Picture 7">
            <a:extLst>
              <a:ext uri="{FF2B5EF4-FFF2-40B4-BE49-F238E27FC236}">
                <a16:creationId xmlns:a16="http://schemas.microsoft.com/office/drawing/2014/main" id="{18585CFB-C705-AAF4-0FC0-8FA666488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36" y="4152280"/>
            <a:ext cx="10515600" cy="2705719"/>
          </a:xfrm>
          <a:prstGeom prst="rect">
            <a:avLst/>
          </a:prstGeom>
        </p:spPr>
      </p:pic>
      <p:pic>
        <p:nvPicPr>
          <p:cNvPr id="6" name="Content Placeholder 5">
            <a:extLst>
              <a:ext uri="{FF2B5EF4-FFF2-40B4-BE49-F238E27FC236}">
                <a16:creationId xmlns:a16="http://schemas.microsoft.com/office/drawing/2014/main" id="{B6B2E616-14F0-E338-7998-DC64B126398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9550" y="1825625"/>
            <a:ext cx="4926899" cy="4351338"/>
          </a:xfrm>
        </p:spPr>
      </p:pic>
    </p:spTree>
    <p:extLst>
      <p:ext uri="{BB962C8B-B14F-4D97-AF65-F5344CB8AC3E}">
        <p14:creationId xmlns:p14="http://schemas.microsoft.com/office/powerpoint/2010/main" val="39998197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CE220-4428-1C58-6B82-A3A43B18EE9D}"/>
              </a:ext>
            </a:extLst>
          </p:cNvPr>
          <p:cNvSpPr>
            <a:spLocks noGrp="1"/>
          </p:cNvSpPr>
          <p:nvPr>
            <p:ph type="title"/>
          </p:nvPr>
        </p:nvSpPr>
        <p:spPr/>
        <p:txBody>
          <a:bodyPr/>
          <a:lstStyle/>
          <a:p>
            <a:r>
              <a:rPr lang="en-IN" dirty="0">
                <a:solidFill>
                  <a:schemeClr val="bg1"/>
                </a:solidFill>
                <a:latin typeface="+mn-lt"/>
              </a:rPr>
              <a:t>Code without unit tests is a hazard.</a:t>
            </a:r>
          </a:p>
        </p:txBody>
      </p:sp>
      <p:pic>
        <p:nvPicPr>
          <p:cNvPr id="3" name="Picture 2">
            <a:extLst>
              <a:ext uri="{FF2B5EF4-FFF2-40B4-BE49-F238E27FC236}">
                <a16:creationId xmlns:a16="http://schemas.microsoft.com/office/drawing/2014/main" id="{D7C5DEE1-2405-FB41-2EA5-9066B4AC4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3652" y="1650229"/>
            <a:ext cx="4271918" cy="4271918"/>
          </a:xfrm>
          <a:prstGeom prst="rect">
            <a:avLst/>
          </a:prstGeom>
          <a:ln w="38100">
            <a:solidFill>
              <a:schemeClr val="bg1"/>
            </a:solidFill>
          </a:ln>
        </p:spPr>
      </p:pic>
      <p:pic>
        <p:nvPicPr>
          <p:cNvPr id="5" name="Picture 4">
            <a:extLst>
              <a:ext uri="{FF2B5EF4-FFF2-40B4-BE49-F238E27FC236}">
                <a16:creationId xmlns:a16="http://schemas.microsoft.com/office/drawing/2014/main" id="{F26D6270-1110-4115-5FB2-103D44DBA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5010150" cy="4191000"/>
          </a:xfrm>
          <a:prstGeom prst="rect">
            <a:avLst/>
          </a:prstGeom>
          <a:ln w="38100">
            <a:solidFill>
              <a:schemeClr val="bg1"/>
            </a:solidFill>
          </a:ln>
        </p:spPr>
      </p:pic>
    </p:spTree>
    <p:extLst>
      <p:ext uri="{BB962C8B-B14F-4D97-AF65-F5344CB8AC3E}">
        <p14:creationId xmlns:p14="http://schemas.microsoft.com/office/powerpoint/2010/main" val="3388622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4E7BCC-54E8-A9BB-B996-2EA695F91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211" y="1078117"/>
            <a:ext cx="6965577" cy="4701765"/>
          </a:xfrm>
          <a:prstGeom prst="rect">
            <a:avLst/>
          </a:prstGeom>
        </p:spPr>
      </p:pic>
    </p:spTree>
    <p:extLst>
      <p:ext uri="{BB962C8B-B14F-4D97-AF65-F5344CB8AC3E}">
        <p14:creationId xmlns:p14="http://schemas.microsoft.com/office/powerpoint/2010/main" val="9631070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D599-9C24-23CA-51C7-61D3C5F01360}"/>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10B8BE9-AD4D-B64C-2389-315815E7A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8" y="0"/>
            <a:ext cx="12122523" cy="6858000"/>
          </a:xfrm>
          <a:prstGeom prst="rect">
            <a:avLst/>
          </a:prstGeom>
        </p:spPr>
      </p:pic>
    </p:spTree>
    <p:extLst>
      <p:ext uri="{BB962C8B-B14F-4D97-AF65-F5344CB8AC3E}">
        <p14:creationId xmlns:p14="http://schemas.microsoft.com/office/powerpoint/2010/main" val="122843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6D02-9D9C-ECDA-F36D-914ED1EC8973}"/>
              </a:ext>
            </a:extLst>
          </p:cNvPr>
          <p:cNvSpPr>
            <a:spLocks noGrp="1"/>
          </p:cNvSpPr>
          <p:nvPr>
            <p:ph type="title"/>
          </p:nvPr>
        </p:nvSpPr>
        <p:spPr/>
        <p:txBody>
          <a:bodyPr/>
          <a:lstStyle/>
          <a:p>
            <a:r>
              <a:rPr lang="en-IN" dirty="0">
                <a:solidFill>
                  <a:schemeClr val="bg1"/>
                </a:solidFill>
              </a:rPr>
              <a:t>Pair/Mob/Group programming</a:t>
            </a:r>
          </a:p>
        </p:txBody>
      </p:sp>
      <p:pic>
        <p:nvPicPr>
          <p:cNvPr id="6" name="Content Placeholder 5">
            <a:extLst>
              <a:ext uri="{FF2B5EF4-FFF2-40B4-BE49-F238E27FC236}">
                <a16:creationId xmlns:a16="http://schemas.microsoft.com/office/drawing/2014/main" id="{DDE90448-0506-C44C-1861-77DEE784A3B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06116" y="1957137"/>
            <a:ext cx="4394304" cy="3729873"/>
          </a:xfrm>
          <a:ln w="38100">
            <a:solidFill>
              <a:schemeClr val="bg1"/>
            </a:solidFill>
          </a:ln>
        </p:spPr>
      </p:pic>
      <p:sp>
        <p:nvSpPr>
          <p:cNvPr id="4" name="Content Placeholder 3">
            <a:extLst>
              <a:ext uri="{FF2B5EF4-FFF2-40B4-BE49-F238E27FC236}">
                <a16:creationId xmlns:a16="http://schemas.microsoft.com/office/drawing/2014/main" id="{D87DB9F0-82DB-C13D-A887-01182B4389EC}"/>
              </a:ext>
            </a:extLst>
          </p:cNvPr>
          <p:cNvSpPr>
            <a:spLocks noGrp="1"/>
          </p:cNvSpPr>
          <p:nvPr>
            <p:ph sz="half" idx="2"/>
          </p:nvPr>
        </p:nvSpPr>
        <p:spPr>
          <a:xfrm>
            <a:off x="5418226" y="1825625"/>
            <a:ext cx="5935574" cy="4351338"/>
          </a:xfrm>
        </p:spPr>
        <p:txBody>
          <a:bodyPr>
            <a:normAutofit fontScale="92500" lnSpcReduction="10000"/>
          </a:bodyPr>
          <a:lstStyle/>
          <a:p>
            <a:r>
              <a:rPr lang="en-IN" dirty="0">
                <a:solidFill>
                  <a:schemeClr val="bg1"/>
                </a:solidFill>
              </a:rPr>
              <a:t>Two or more people working on the same codebase (often using one computer/shared screen)</a:t>
            </a:r>
          </a:p>
          <a:p>
            <a:r>
              <a:rPr lang="en-IN" dirty="0">
                <a:solidFill>
                  <a:schemeClr val="bg1"/>
                </a:solidFill>
              </a:rPr>
              <a:t>Synchronous and shared/group coding</a:t>
            </a:r>
          </a:p>
          <a:p>
            <a:r>
              <a:rPr lang="en-IN" dirty="0">
                <a:solidFill>
                  <a:schemeClr val="bg1"/>
                </a:solidFill>
              </a:rPr>
              <a:t>Driver “types” + Navigator “talks” + Mobber “researches”</a:t>
            </a:r>
          </a:p>
          <a:p>
            <a:r>
              <a:rPr lang="en-IN" dirty="0">
                <a:solidFill>
                  <a:schemeClr val="bg1"/>
                </a:solidFill>
              </a:rPr>
              <a:t>Dev + Ops (E.g. DBA) + Business (e.g. PO)</a:t>
            </a:r>
          </a:p>
          <a:p>
            <a:r>
              <a:rPr lang="en-IN" dirty="0">
                <a:solidFill>
                  <a:schemeClr val="bg1"/>
                </a:solidFill>
              </a:rPr>
              <a:t>Collaboration</a:t>
            </a:r>
          </a:p>
          <a:p>
            <a:r>
              <a:rPr lang="en-IN" dirty="0">
                <a:solidFill>
                  <a:schemeClr val="bg1"/>
                </a:solidFill>
              </a:rPr>
              <a:t>Brainstorming</a:t>
            </a:r>
          </a:p>
          <a:p>
            <a:r>
              <a:rPr lang="en-IN" dirty="0">
                <a:solidFill>
                  <a:schemeClr val="bg1"/>
                </a:solidFill>
              </a:rPr>
              <a:t>Specially useful while bug fixing</a:t>
            </a:r>
          </a:p>
        </p:txBody>
      </p:sp>
    </p:spTree>
    <p:extLst>
      <p:ext uri="{BB962C8B-B14F-4D97-AF65-F5344CB8AC3E}">
        <p14:creationId xmlns:p14="http://schemas.microsoft.com/office/powerpoint/2010/main" val="4072822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6D02-9D9C-ECDA-F36D-914ED1EC8973}"/>
              </a:ext>
            </a:extLst>
          </p:cNvPr>
          <p:cNvSpPr>
            <a:spLocks noGrp="1"/>
          </p:cNvSpPr>
          <p:nvPr>
            <p:ph type="title"/>
          </p:nvPr>
        </p:nvSpPr>
        <p:spPr/>
        <p:txBody>
          <a:bodyPr/>
          <a:lstStyle/>
          <a:p>
            <a:r>
              <a:rPr lang="en-IN" dirty="0">
                <a:solidFill>
                  <a:schemeClr val="bg1"/>
                </a:solidFill>
              </a:rPr>
              <a:t>Pair/Mob /Group programming</a:t>
            </a:r>
          </a:p>
        </p:txBody>
      </p:sp>
      <p:pic>
        <p:nvPicPr>
          <p:cNvPr id="6" name="Content Placeholder 5">
            <a:extLst>
              <a:ext uri="{FF2B5EF4-FFF2-40B4-BE49-F238E27FC236}">
                <a16:creationId xmlns:a16="http://schemas.microsoft.com/office/drawing/2014/main" id="{BF8D0E8F-9524-1EEF-3BEB-FC749EF591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3822" y="2271379"/>
            <a:ext cx="5745978" cy="3007062"/>
          </a:xfrm>
          <a:ln w="38100">
            <a:solidFill>
              <a:schemeClr val="bg1"/>
            </a:solidFill>
          </a:ln>
        </p:spPr>
      </p:pic>
      <p:sp>
        <p:nvSpPr>
          <p:cNvPr id="4" name="Content Placeholder 3">
            <a:extLst>
              <a:ext uri="{FF2B5EF4-FFF2-40B4-BE49-F238E27FC236}">
                <a16:creationId xmlns:a16="http://schemas.microsoft.com/office/drawing/2014/main" id="{D87DB9F0-82DB-C13D-A887-01182B4389EC}"/>
              </a:ext>
            </a:extLst>
          </p:cNvPr>
          <p:cNvSpPr>
            <a:spLocks noGrp="1"/>
          </p:cNvSpPr>
          <p:nvPr>
            <p:ph sz="half" idx="2"/>
          </p:nvPr>
        </p:nvSpPr>
        <p:spPr>
          <a:xfrm>
            <a:off x="6172201" y="2093411"/>
            <a:ext cx="5346032" cy="4351338"/>
          </a:xfrm>
        </p:spPr>
        <p:txBody>
          <a:bodyPr>
            <a:normAutofit/>
          </a:bodyPr>
          <a:lstStyle/>
          <a:p>
            <a:r>
              <a:rPr lang="en-IN" dirty="0">
                <a:solidFill>
                  <a:schemeClr val="bg1"/>
                </a:solidFill>
              </a:rPr>
              <a:t>Find common time slot</a:t>
            </a:r>
          </a:p>
          <a:p>
            <a:r>
              <a:rPr lang="en-IN" dirty="0">
                <a:solidFill>
                  <a:schemeClr val="bg1"/>
                </a:solidFill>
              </a:rPr>
              <a:t>Start with the camera on</a:t>
            </a:r>
          </a:p>
          <a:p>
            <a:r>
              <a:rPr lang="en-IN" dirty="0">
                <a:solidFill>
                  <a:schemeClr val="bg1"/>
                </a:solidFill>
              </a:rPr>
              <a:t>Five-minute chat before your start</a:t>
            </a:r>
          </a:p>
          <a:p>
            <a:r>
              <a:rPr lang="en-IN" dirty="0">
                <a:solidFill>
                  <a:schemeClr val="bg1"/>
                </a:solidFill>
              </a:rPr>
              <a:t>Agree on goal</a:t>
            </a:r>
          </a:p>
          <a:p>
            <a:r>
              <a:rPr lang="en-IN" dirty="0">
                <a:solidFill>
                  <a:schemeClr val="bg1"/>
                </a:solidFill>
              </a:rPr>
              <a:t>Communicate</a:t>
            </a:r>
          </a:p>
          <a:p>
            <a:r>
              <a:rPr lang="en-IN" dirty="0">
                <a:solidFill>
                  <a:schemeClr val="bg1"/>
                </a:solidFill>
              </a:rPr>
              <a:t>Acknowledge the level of differences</a:t>
            </a:r>
          </a:p>
          <a:p>
            <a:endParaRPr lang="en-IN" dirty="0">
              <a:solidFill>
                <a:schemeClr val="bg1"/>
              </a:solidFill>
            </a:endParaRPr>
          </a:p>
          <a:p>
            <a:endParaRPr lang="en-IN"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2826912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2094</TotalTime>
  <Words>3893</Words>
  <Application>Microsoft Office PowerPoint</Application>
  <PresentationFormat>Widescreen</PresentationFormat>
  <Paragraphs>307</Paragraphs>
  <Slides>70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-apple-system</vt:lpstr>
      <vt:lpstr>Arial</vt:lpstr>
      <vt:lpstr>Arial Unicode MS</vt:lpstr>
      <vt:lpstr>Calibri</vt:lpstr>
      <vt:lpstr>Calibri Light</vt:lpstr>
      <vt:lpstr>Gilroy-Bold</vt:lpstr>
      <vt:lpstr>Gilroy-Medium</vt:lpstr>
      <vt:lpstr>Linux Libertine</vt:lpstr>
      <vt:lpstr>Source Sans Pro</vt:lpstr>
      <vt:lpstr>system-ui</vt:lpstr>
      <vt:lpstr>Office Theme</vt:lpstr>
      <vt:lpstr>Development Best Practices</vt:lpstr>
      <vt:lpstr>PowerPoint Presentation</vt:lpstr>
      <vt:lpstr>PowerPoint Presentation</vt:lpstr>
      <vt:lpstr>PowerPoint Presentation</vt:lpstr>
      <vt:lpstr>PowerPoint Presentation</vt:lpstr>
      <vt:lpstr>Code in Stages</vt:lpstr>
      <vt:lpstr>PowerPoint Presentation</vt:lpstr>
      <vt:lpstr>Pair/Mob/Group programming</vt:lpstr>
      <vt:lpstr>Pair/Mob /Group programming</vt:lpstr>
      <vt:lpstr>PowerPoint Presentation</vt:lpstr>
      <vt:lpstr>PowerPoint Presentation</vt:lpstr>
      <vt:lpstr>Code is for Humans</vt:lpstr>
      <vt:lpstr>PowerPoint Presentation</vt:lpstr>
      <vt:lpstr>PowerPoint Presentation</vt:lpstr>
      <vt:lpstr>PowerPoint Presentation</vt:lpstr>
      <vt:lpstr>Style guide</vt:lpstr>
      <vt:lpstr>Style guide</vt:lpstr>
      <vt:lpstr>Style guide https://github.com/airbnb/javascript</vt:lpstr>
      <vt:lpstr>Style guide https://google.github.io/styleguide/jsguide.html</vt:lpstr>
      <vt:lpstr>Style guide https://developer.mozilla.org/en-US/docs/MDN/Guidelines/Code_guidelines/JavaScript</vt:lpstr>
      <vt:lpstr>PowerPoint Presentation</vt:lpstr>
      <vt:lpstr>ServiceNow Best Practices https://developer.servicenow.com/dev.do#!/guides/quebec/now-platform/tpb-guide/scripting_technical_best_practices</vt:lpstr>
      <vt:lpstr>ServiceNow Best Practices https://community.servicenow.com/community?id=community_article&amp;sys_id=5c384744dbf0b34414d6fb243996190f</vt:lpstr>
      <vt:lpstr>ServiceNow Best Practices https://read.amazon.in/kp/embed?asin=B099K5N4SJ&amp;preview=newtab&amp;linkCode=kpe&amp;ref_=cm_sw_r_kb_dp_N5AMAFF950496AJFFTPS</vt:lpstr>
      <vt:lpstr>ServiceNow Best Practices https://www.youtube.com/c/ServiceNowCommunity/search?query=best%20practices</vt:lpstr>
      <vt:lpstr>PowerPoint Presentation</vt:lpstr>
      <vt:lpstr>Scripting Best Practices</vt:lpstr>
      <vt:lpstr>Scripting Best Practices</vt:lpstr>
      <vt:lpstr>Best Practices for Code Formatting Comment your code</vt:lpstr>
      <vt:lpstr>Best Practices for Code Formatting Comment your code</vt:lpstr>
      <vt:lpstr>Best Practices for Code Formatting Use White Space</vt:lpstr>
      <vt:lpstr>Best Practices for Code Formatting Punctuations - Be consistent!</vt:lpstr>
      <vt:lpstr>Don’t repeat yourself (DRY)</vt:lpstr>
      <vt:lpstr>Create Small, Modular Components</vt:lpstr>
      <vt:lpstr>Create Small, Modular Components</vt:lpstr>
      <vt:lpstr>Best Practices for Functions and Classes</vt:lpstr>
      <vt:lpstr>PowerPoint Presentation</vt:lpstr>
      <vt:lpstr>Best Practices for Data Declaring Variables</vt:lpstr>
      <vt:lpstr>Best Practices for Data Assigning Values</vt:lpstr>
      <vt:lpstr>Best Practices for Data Type Casting</vt:lpstr>
      <vt:lpstr>Best Practices for Data Comparing Values</vt:lpstr>
      <vt:lpstr>PowerPoint Presentation</vt:lpstr>
      <vt:lpstr>Best Practices for Data Comparing Values</vt:lpstr>
      <vt:lpstr>Best Practices for Data Comparing Values</vt:lpstr>
      <vt:lpstr>Scripting Best Practices</vt:lpstr>
      <vt:lpstr>Scripting Best Practices https://beingfluid.in/You-Dont-Know-SN-APIs/glideaggregate.html</vt:lpstr>
      <vt:lpstr>Scripting Best Practices Do Not Use Hard-Coded Values</vt:lpstr>
      <vt:lpstr>Scripting Best Practices</vt:lpstr>
      <vt:lpstr>Client Scripting Considerations</vt:lpstr>
      <vt:lpstr>Run Only Necessary Client Scripts</vt:lpstr>
      <vt:lpstr>Client Scripting Considerations Minimize Server Lookups</vt:lpstr>
      <vt:lpstr>Business Rules Best Practices</vt:lpstr>
      <vt:lpstr>Debugging Best Practices</vt:lpstr>
      <vt:lpstr>S.O.L.I.D. Programming Principles https://dev.to/josuerodriguez98/series/12235</vt:lpstr>
      <vt:lpstr>Interface Segregation Principle</vt:lpstr>
      <vt:lpstr>Interface Segregation Principle </vt:lpstr>
      <vt:lpstr>Liskov Substitution Principle</vt:lpstr>
      <vt:lpstr>Liskov Substitution Principle</vt:lpstr>
      <vt:lpstr>The Open/Closed Design Principle</vt:lpstr>
      <vt:lpstr>The Open/Closed Design Principle</vt:lpstr>
      <vt:lpstr>Dependency Inversion Principle</vt:lpstr>
      <vt:lpstr>Dependency Inversion Principle</vt:lpstr>
      <vt:lpstr>Single Responsibility Principle</vt:lpstr>
      <vt:lpstr>Single Responsibility Principle</vt:lpstr>
      <vt:lpstr>Single Responsibility Principle</vt:lpstr>
      <vt:lpstr>Extend the OOTB Script Includes</vt:lpstr>
      <vt:lpstr>Dealing with Legacy Code and Technical Debt</vt:lpstr>
      <vt:lpstr>Technical Debt Grows like Weeds</vt:lpstr>
      <vt:lpstr>Code without unit tests is a hazard.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Best Practices</dc:title>
  <dc:creator>Vishal Ingle</dc:creator>
  <cp:lastModifiedBy>Vishal Ingle</cp:lastModifiedBy>
  <cp:revision>8</cp:revision>
  <dcterms:created xsi:type="dcterms:W3CDTF">2022-07-16T06:55:23Z</dcterms:created>
  <dcterms:modified xsi:type="dcterms:W3CDTF">2022-07-17T17:49:28Z</dcterms:modified>
</cp:coreProperties>
</file>